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Proxima Nova"/>
      <p:regular r:id="rId21"/>
      <p:bold r:id="rId22"/>
      <p:italic r:id="rId23"/>
      <p:boldItalic r:id="rId24"/>
    </p:embeddedFont>
    <p:embeddedFont>
      <p:font typeface="Alfa Slab One"/>
      <p:regular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6" roundtripDataSignature="AMtx7mhwW4rM3pOAWFh4GjkvfovcTTwmf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EE726E6-3307-4684-8002-13BAF82F7A65}">
  <a:tblStyle styleId="{5EE726E6-3307-4684-8002-13BAF82F7A65}"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8BB0A799-F372-4882-A0A8-90EEAF01BE56}"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ProximaNova-bold.fntdata"/><Relationship Id="rId21" Type="http://schemas.openxmlformats.org/officeDocument/2006/relationships/font" Target="fonts/ProximaNova-regular.fntdata"/><Relationship Id="rId24" Type="http://schemas.openxmlformats.org/officeDocument/2006/relationships/font" Target="fonts/ProximaNova-boldItalic.fntdata"/><Relationship Id="rId23" Type="http://schemas.openxmlformats.org/officeDocument/2006/relationships/font" Target="fonts/ProximaNova-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customschemas.google.com/relationships/presentationmetadata" Target="metadata"/><Relationship Id="rId25" Type="http://schemas.openxmlformats.org/officeDocument/2006/relationships/font" Target="fonts/AlfaSlabOne-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 name="Google Shape;5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16"/>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16"/>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2" name="Google Shape;12;p16"/>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 name="Shape 14"/>
        <p:cNvGrpSpPr/>
        <p:nvPr/>
      </p:nvGrpSpPr>
      <p:grpSpPr>
        <a:xfrm>
          <a:off x="0" y="0"/>
          <a:ext cx="0" cy="0"/>
          <a:chOff x="0" y="0"/>
          <a:chExt cx="0" cy="0"/>
        </a:xfrm>
      </p:grpSpPr>
      <p:sp>
        <p:nvSpPr>
          <p:cNvPr id="15" name="Google Shape;15;p17"/>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6" name="Google Shape;16;p17"/>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7" name="Google Shape;17;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0" name="Google Shape;20;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2" name="Shape 22"/>
        <p:cNvGrpSpPr/>
        <p:nvPr/>
      </p:nvGrpSpPr>
      <p:grpSpPr>
        <a:xfrm>
          <a:off x="0" y="0"/>
          <a:ext cx="0" cy="0"/>
          <a:chOff x="0" y="0"/>
          <a:chExt cx="0" cy="0"/>
        </a:xfrm>
      </p:grpSpPr>
      <p:sp>
        <p:nvSpPr>
          <p:cNvPr id="23" name="Google Shape;23;p19"/>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24" name="Google Shape;24;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7" name="Google Shape;27;p2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2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2" name="Google Shape;3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22"/>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5" name="Google Shape;3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23"/>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 name="Google Shape;38;p2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23"/>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0" name="Google Shape;40;p23"/>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2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2" name="Google Shape;42;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24"/>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25"/>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48" name="Google Shape;48;p25"/>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h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400"/>
              <a:buNone/>
            </a:pPr>
            <a:r>
              <a:t/>
            </a:r>
            <a:endParaRPr/>
          </a:p>
        </p:txBody>
      </p:sp>
      <p:sp>
        <p:nvSpPr>
          <p:cNvPr id="57" name="Google Shape;57;p1"/>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400"/>
              <a:buNone/>
            </a:pPr>
            <a:r>
              <a:t/>
            </a:r>
            <a:endParaRPr/>
          </a:p>
        </p:txBody>
      </p:sp>
      <p:pic>
        <p:nvPicPr>
          <p:cNvPr id="58" name="Google Shape;58;p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9" name="Google Shape;59;p1"/>
          <p:cNvPicPr preferRelativeResize="0"/>
          <p:nvPr/>
        </p:nvPicPr>
        <p:blipFill rotWithShape="1">
          <a:blip r:embed="rId4">
            <a:alphaModFix/>
          </a:blip>
          <a:srcRect b="0" l="0" r="0" t="0"/>
          <a:stretch/>
        </p:blipFill>
        <p:spPr>
          <a:xfrm>
            <a:off x="0" y="15681"/>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2"/>
          <p:cNvSpPr txBox="1"/>
          <p:nvPr>
            <p:ph idx="1" type="body"/>
          </p:nvPr>
        </p:nvSpPr>
        <p:spPr>
          <a:xfrm>
            <a:off x="375075" y="1290250"/>
            <a:ext cx="4260300" cy="3486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200"/>
              <a:buNone/>
            </a:pPr>
            <a:r>
              <a:rPr lang="hu" sz="1800"/>
              <a:t>An old concept with changing definitions</a:t>
            </a:r>
            <a:endParaRPr sz="1800"/>
          </a:p>
          <a:p>
            <a:pPr indent="-342900" lvl="0" marL="457200" rtl="0" algn="l">
              <a:lnSpc>
                <a:spcPct val="115000"/>
              </a:lnSpc>
              <a:spcBef>
                <a:spcPts val="1200"/>
              </a:spcBef>
              <a:spcAft>
                <a:spcPts val="0"/>
              </a:spcAft>
              <a:buSzPts val="1800"/>
              <a:buChar char="➔"/>
            </a:pPr>
            <a:r>
              <a:rPr lang="hu" sz="1800"/>
              <a:t>transforming culture &amp; communication – transforming concept of literacy </a:t>
            </a:r>
            <a:endParaRPr sz="1800"/>
          </a:p>
          <a:p>
            <a:pPr indent="-342900" lvl="0" marL="457200" rtl="0" algn="l">
              <a:lnSpc>
                <a:spcPct val="115000"/>
              </a:lnSpc>
              <a:spcBef>
                <a:spcPts val="0"/>
              </a:spcBef>
              <a:spcAft>
                <a:spcPts val="0"/>
              </a:spcAft>
              <a:buSzPts val="1800"/>
              <a:buChar char="➔"/>
            </a:pPr>
            <a:r>
              <a:rPr lang="hu" sz="1800"/>
              <a:t>written text ⇒ printed text ⇒ mass communication ⇒ digital and networked media</a:t>
            </a:r>
            <a:endParaRPr sz="1800"/>
          </a:p>
          <a:p>
            <a:pPr indent="0" lvl="0" marL="0" rtl="0" algn="l">
              <a:lnSpc>
                <a:spcPct val="115000"/>
              </a:lnSpc>
              <a:spcBef>
                <a:spcPts val="1200"/>
              </a:spcBef>
              <a:spcAft>
                <a:spcPts val="1200"/>
              </a:spcAft>
              <a:buSzPts val="1200"/>
              <a:buNone/>
            </a:pPr>
            <a:r>
              <a:rPr lang="hu" sz="1800"/>
              <a:t>connection between </a:t>
            </a:r>
            <a:r>
              <a:rPr b="1" lang="hu" sz="1800">
                <a:solidFill>
                  <a:schemeClr val="accent4"/>
                </a:solidFill>
              </a:rPr>
              <a:t>literacy</a:t>
            </a:r>
            <a:r>
              <a:rPr lang="hu" sz="1800"/>
              <a:t>, </a:t>
            </a:r>
            <a:r>
              <a:rPr b="1" lang="hu" sz="1800">
                <a:solidFill>
                  <a:srgbClr val="1155CC"/>
                </a:solidFill>
              </a:rPr>
              <a:t>education</a:t>
            </a:r>
            <a:r>
              <a:rPr lang="hu" sz="1800"/>
              <a:t>, </a:t>
            </a:r>
            <a:r>
              <a:rPr b="1" lang="hu" sz="1800">
                <a:solidFill>
                  <a:srgbClr val="6AA84F"/>
                </a:solidFill>
              </a:rPr>
              <a:t>social integration</a:t>
            </a:r>
            <a:r>
              <a:rPr lang="hu" sz="1800"/>
              <a:t>, and </a:t>
            </a:r>
            <a:r>
              <a:rPr b="1" lang="hu" sz="1800">
                <a:solidFill>
                  <a:srgbClr val="FF00FF"/>
                </a:solidFill>
              </a:rPr>
              <a:t>participation</a:t>
            </a:r>
            <a:endParaRPr sz="1800"/>
          </a:p>
        </p:txBody>
      </p:sp>
      <p:pic>
        <p:nvPicPr>
          <p:cNvPr id="65" name="Google Shape;65;p2"/>
          <p:cNvPicPr preferRelativeResize="0"/>
          <p:nvPr/>
        </p:nvPicPr>
        <p:blipFill rotWithShape="1">
          <a:blip r:embed="rId3">
            <a:alphaModFix/>
          </a:blip>
          <a:srcRect b="0" l="0" r="0" t="0"/>
          <a:stretch/>
        </p:blipFill>
        <p:spPr>
          <a:xfrm>
            <a:off x="5087923" y="-73900"/>
            <a:ext cx="3930805" cy="5143500"/>
          </a:xfrm>
          <a:prstGeom prst="rect">
            <a:avLst/>
          </a:prstGeom>
          <a:noFill/>
          <a:ln>
            <a:noFill/>
          </a:ln>
        </p:spPr>
      </p:pic>
      <p:sp>
        <p:nvSpPr>
          <p:cNvPr id="66" name="Google Shape;66;p2"/>
          <p:cNvSpPr txBox="1"/>
          <p:nvPr>
            <p:ph type="title"/>
          </p:nvPr>
        </p:nvSpPr>
        <p:spPr>
          <a:xfrm>
            <a:off x="311700" y="405450"/>
            <a:ext cx="4260300" cy="6969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2400"/>
              <a:buNone/>
            </a:pPr>
            <a:r>
              <a:rPr lang="hu" sz="2900"/>
              <a:t>Literacy</a:t>
            </a:r>
            <a:endParaRPr sz="29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idx="1" type="body"/>
          </p:nvPr>
        </p:nvSpPr>
        <p:spPr>
          <a:xfrm>
            <a:off x="3908900" y="1138675"/>
            <a:ext cx="4825500" cy="357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200"/>
              <a:buNone/>
            </a:pPr>
            <a:r>
              <a:rPr lang="hu" sz="1900"/>
              <a:t>umbrella concept: there is </a:t>
            </a:r>
            <a:r>
              <a:rPr b="1" lang="hu" sz="1900">
                <a:solidFill>
                  <a:schemeClr val="accent5"/>
                </a:solidFill>
              </a:rPr>
              <a:t>no single generally accepted definition</a:t>
            </a:r>
            <a:r>
              <a:rPr lang="hu" sz="1900"/>
              <a:t> </a:t>
            </a:r>
            <a:endParaRPr sz="1900"/>
          </a:p>
          <a:p>
            <a:pPr indent="-349250" lvl="0" marL="457200" marR="0" rtl="0" algn="l">
              <a:lnSpc>
                <a:spcPct val="115000"/>
              </a:lnSpc>
              <a:spcBef>
                <a:spcPts val="1200"/>
              </a:spcBef>
              <a:spcAft>
                <a:spcPts val="0"/>
              </a:spcAft>
              <a:buSzPts val="1900"/>
              <a:buChar char="●"/>
            </a:pPr>
            <a:r>
              <a:rPr lang="hu" sz="1900"/>
              <a:t>diverse forms of reading, interpretation, and meaning-making</a:t>
            </a:r>
            <a:endParaRPr sz="1900"/>
          </a:p>
          <a:p>
            <a:pPr indent="-349250" lvl="0" marL="457200" marR="0" rtl="0" algn="l">
              <a:lnSpc>
                <a:spcPct val="115000"/>
              </a:lnSpc>
              <a:spcBef>
                <a:spcPts val="0"/>
              </a:spcBef>
              <a:spcAft>
                <a:spcPts val="0"/>
              </a:spcAft>
              <a:buSzPts val="1900"/>
              <a:buChar char="●"/>
            </a:pPr>
            <a:r>
              <a:rPr lang="hu" sz="1900"/>
              <a:t>capacity to comprehend different kinds of signs and symbolic systems</a:t>
            </a:r>
            <a:endParaRPr sz="1900"/>
          </a:p>
          <a:p>
            <a:pPr indent="-349250" lvl="0" marL="457200" marR="0" rtl="0" algn="l">
              <a:lnSpc>
                <a:spcPct val="115000"/>
              </a:lnSpc>
              <a:spcBef>
                <a:spcPts val="0"/>
              </a:spcBef>
              <a:spcAft>
                <a:spcPts val="0"/>
              </a:spcAft>
              <a:buSzPts val="1900"/>
              <a:buChar char="●"/>
            </a:pPr>
            <a:r>
              <a:rPr lang="hu" sz="1900"/>
              <a:t>ability to produce and communicate meanings through these systems in socially and culturally situated contexts. </a:t>
            </a:r>
            <a:endParaRPr sz="1900"/>
          </a:p>
        </p:txBody>
      </p:sp>
      <p:sp>
        <p:nvSpPr>
          <p:cNvPr id="72" name="Google Shape;72;p3"/>
          <p:cNvSpPr txBox="1"/>
          <p:nvPr>
            <p:ph type="title"/>
          </p:nvPr>
        </p:nvSpPr>
        <p:spPr>
          <a:xfrm>
            <a:off x="4004825" y="230575"/>
            <a:ext cx="4173600" cy="755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2400"/>
              <a:buNone/>
            </a:pPr>
            <a:r>
              <a:rPr lang="hu" sz="3300"/>
              <a:t>Literacy</a:t>
            </a:r>
            <a:endParaRPr sz="3300"/>
          </a:p>
        </p:txBody>
      </p:sp>
      <p:pic>
        <p:nvPicPr>
          <p:cNvPr id="73" name="Google Shape;73;p3"/>
          <p:cNvPicPr preferRelativeResize="0"/>
          <p:nvPr/>
        </p:nvPicPr>
        <p:blipFill rotWithShape="1">
          <a:blip r:embed="rId3">
            <a:alphaModFix/>
          </a:blip>
          <a:srcRect b="0" l="0" r="0" t="0"/>
          <a:stretch/>
        </p:blipFill>
        <p:spPr>
          <a:xfrm>
            <a:off x="152400" y="1138675"/>
            <a:ext cx="3852426" cy="38524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hu"/>
              <a:t>Definitions</a:t>
            </a:r>
            <a:endParaRPr/>
          </a:p>
        </p:txBody>
      </p:sp>
      <p:sp>
        <p:nvSpPr>
          <p:cNvPr id="79" name="Google Shape;79;p4"/>
          <p:cNvSpPr txBox="1"/>
          <p:nvPr>
            <p:ph idx="1" type="body"/>
          </p:nvPr>
        </p:nvSpPr>
        <p:spPr>
          <a:xfrm>
            <a:off x="311700" y="1017725"/>
            <a:ext cx="8520600" cy="3551100"/>
          </a:xfrm>
          <a:prstGeom prst="rect">
            <a:avLst/>
          </a:prstGeom>
          <a:noFill/>
          <a:ln>
            <a:noFill/>
          </a:ln>
        </p:spPr>
        <p:txBody>
          <a:bodyPr anchorCtr="0" anchor="t" bIns="91425" lIns="91425" spcFirstLastPara="1" rIns="91425" wrap="square" tIns="91425">
            <a:normAutofit fontScale="77500" lnSpcReduction="20000"/>
          </a:bodyPr>
          <a:lstStyle/>
          <a:p>
            <a:pPr indent="0" lvl="0" marL="0" marR="0" rtl="0" algn="just">
              <a:lnSpc>
                <a:spcPct val="115000"/>
              </a:lnSpc>
              <a:spcBef>
                <a:spcPts val="1200"/>
              </a:spcBef>
              <a:spcAft>
                <a:spcPts val="0"/>
              </a:spcAft>
              <a:buSzPct val="129032"/>
              <a:buNone/>
            </a:pPr>
            <a:r>
              <a:rPr lang="hu"/>
              <a:t>“social practices and conceptions of reading and writing” (Street, 1984)</a:t>
            </a:r>
            <a:endParaRPr/>
          </a:p>
          <a:p>
            <a:pPr indent="0" lvl="0" marL="457200" marR="0" rtl="0" algn="just">
              <a:lnSpc>
                <a:spcPct val="115000"/>
              </a:lnSpc>
              <a:spcBef>
                <a:spcPts val="1200"/>
              </a:spcBef>
              <a:spcAft>
                <a:spcPts val="0"/>
              </a:spcAft>
              <a:buSzPct val="129032"/>
              <a:buNone/>
            </a:pPr>
            <a:r>
              <a:rPr lang="hu"/>
              <a:t>“the ability to produce, understand and use texts in culturally appropriate ways” (Graddol 1993)</a:t>
            </a:r>
            <a:endParaRPr/>
          </a:p>
          <a:p>
            <a:pPr indent="0" lvl="0" marL="0" marR="0" rtl="0" algn="just">
              <a:lnSpc>
                <a:spcPct val="115000"/>
              </a:lnSpc>
              <a:spcBef>
                <a:spcPts val="1200"/>
              </a:spcBef>
              <a:spcAft>
                <a:spcPts val="0"/>
              </a:spcAft>
              <a:buSzPct val="129032"/>
              <a:buNone/>
            </a:pPr>
            <a:r>
              <a:rPr lang="hu"/>
              <a:t>“the mastery of simple and practical skills which bring a profound enrichment and transformation of human thinking capabilities” (Belshaw, 2012)</a:t>
            </a:r>
            <a:endParaRPr/>
          </a:p>
          <a:p>
            <a:pPr indent="0" lvl="0" marL="457200" marR="0" rtl="0" algn="just">
              <a:lnSpc>
                <a:spcPct val="115000"/>
              </a:lnSpc>
              <a:spcBef>
                <a:spcPts val="1200"/>
              </a:spcBef>
              <a:spcAft>
                <a:spcPts val="0"/>
              </a:spcAft>
              <a:buSzPct val="129032"/>
              <a:buNone/>
            </a:pPr>
            <a:r>
              <a:rPr lang="hu"/>
              <a:t>“the ability to read and to understand the meanings of written or printed words” (Malmelin, 2010)</a:t>
            </a:r>
            <a:endParaRPr/>
          </a:p>
          <a:p>
            <a:pPr indent="0" lvl="0" marL="0" marR="0" rtl="0" algn="just">
              <a:lnSpc>
                <a:spcPct val="115000"/>
              </a:lnSpc>
              <a:spcBef>
                <a:spcPts val="1200"/>
              </a:spcBef>
              <a:spcAft>
                <a:spcPts val="0"/>
              </a:spcAft>
              <a:buSzPct val="129032"/>
              <a:buNone/>
            </a:pPr>
            <a:r>
              <a:rPr lang="hu"/>
              <a:t>fundamental transformation of the concept of </a:t>
            </a:r>
            <a:r>
              <a:rPr b="1" lang="hu" sz="2293">
                <a:solidFill>
                  <a:srgbClr val="A64D79"/>
                </a:solidFill>
              </a:rPr>
              <a:t>“text</a:t>
            </a:r>
            <a:r>
              <a:rPr lang="hu"/>
              <a:t>”: from written text to other forms (spoken, performed, sung, drawn, animated, or filmed..) = expanded meaning: challenges the traditional, narrow definitions of literacy</a:t>
            </a:r>
            <a:endParaRPr/>
          </a:p>
          <a:p>
            <a:pPr indent="0" lvl="0" marL="0" marR="0" rtl="0" algn="just">
              <a:lnSpc>
                <a:spcPct val="115000"/>
              </a:lnSpc>
              <a:spcBef>
                <a:spcPts val="1200"/>
              </a:spcBef>
              <a:spcAft>
                <a:spcPts val="1200"/>
              </a:spcAft>
              <a:buSzPct val="100284"/>
              <a:buNone/>
            </a:pPr>
            <a:r>
              <a:rPr lang="hu" sz="2316"/>
              <a:t>New conceptual frameworks are needed covering </a:t>
            </a:r>
            <a:r>
              <a:rPr b="1" lang="hu" sz="2316">
                <a:solidFill>
                  <a:srgbClr val="6AA84F"/>
                </a:solidFill>
              </a:rPr>
              <a:t>multimodality</a:t>
            </a:r>
            <a:r>
              <a:rPr lang="hu" sz="2316"/>
              <a:t>, </a:t>
            </a:r>
            <a:r>
              <a:rPr b="1" lang="hu" sz="2316">
                <a:solidFill>
                  <a:srgbClr val="9900FF"/>
                </a:solidFill>
              </a:rPr>
              <a:t>visuality</a:t>
            </a:r>
            <a:r>
              <a:rPr lang="hu" sz="2316"/>
              <a:t>, </a:t>
            </a:r>
            <a:r>
              <a:rPr b="1" lang="hu" sz="2316">
                <a:solidFill>
                  <a:schemeClr val="accent4"/>
                </a:solidFill>
              </a:rPr>
              <a:t>sound</a:t>
            </a:r>
            <a:r>
              <a:rPr lang="hu" sz="2316"/>
              <a:t>, and </a:t>
            </a:r>
            <a:r>
              <a:rPr b="1" lang="hu" sz="2316">
                <a:solidFill>
                  <a:srgbClr val="0000FF"/>
                </a:solidFill>
              </a:rPr>
              <a:t>performativity</a:t>
            </a:r>
            <a:r>
              <a:rPr lang="hu" sz="2316"/>
              <a:t> alongside written language.</a:t>
            </a:r>
            <a:endParaRPr sz="2316"/>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hu"/>
              <a:t>Contemporary concepts of literacy</a:t>
            </a:r>
            <a:endParaRPr/>
          </a:p>
        </p:txBody>
      </p:sp>
      <p:sp>
        <p:nvSpPr>
          <p:cNvPr id="85" name="Google Shape;85;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85000" lnSpcReduction="20000"/>
          </a:bodyPr>
          <a:lstStyle/>
          <a:p>
            <a:pPr indent="0" lvl="0" marL="0" marR="0" rtl="0" algn="just">
              <a:lnSpc>
                <a:spcPct val="115000"/>
              </a:lnSpc>
              <a:spcBef>
                <a:spcPts val="1200"/>
              </a:spcBef>
              <a:spcAft>
                <a:spcPts val="0"/>
              </a:spcAft>
              <a:buSzPct val="192513"/>
              <a:buNone/>
            </a:pPr>
            <a:r>
              <a:rPr lang="hu" sz="1100">
                <a:solidFill>
                  <a:srgbClr val="000000"/>
                </a:solidFill>
                <a:latin typeface="Arial"/>
                <a:ea typeface="Arial"/>
                <a:cs typeface="Arial"/>
                <a:sym typeface="Arial"/>
              </a:rPr>
              <a:t> </a:t>
            </a:r>
            <a:r>
              <a:rPr lang="hu"/>
              <a:t>in networked media environments</a:t>
            </a:r>
            <a:endParaRPr/>
          </a:p>
          <a:p>
            <a:pPr indent="-325755" lvl="0" marL="457200" marR="0" rtl="0" algn="just">
              <a:lnSpc>
                <a:spcPct val="115000"/>
              </a:lnSpc>
              <a:spcBef>
                <a:spcPts val="1200"/>
              </a:spcBef>
              <a:spcAft>
                <a:spcPts val="0"/>
              </a:spcAft>
              <a:buSzPct val="100000"/>
              <a:buChar char="●"/>
            </a:pPr>
            <a:r>
              <a:rPr lang="hu"/>
              <a:t>dramatic proliferation and diversification of communicative forms, genres, and platforms</a:t>
            </a:r>
            <a:endParaRPr/>
          </a:p>
          <a:p>
            <a:pPr indent="-325755" lvl="0" marL="457200" marR="0" rtl="0" algn="just">
              <a:lnSpc>
                <a:spcPct val="115000"/>
              </a:lnSpc>
              <a:spcBef>
                <a:spcPts val="0"/>
              </a:spcBef>
              <a:spcAft>
                <a:spcPts val="0"/>
              </a:spcAft>
              <a:buSzPct val="100000"/>
              <a:buChar char="●"/>
            </a:pPr>
            <a:r>
              <a:rPr lang="hu"/>
              <a:t>multimodal, digital, and participatory competencies are required</a:t>
            </a:r>
            <a:endParaRPr/>
          </a:p>
          <a:p>
            <a:pPr indent="-325755" lvl="0" marL="457200" marR="0" rtl="0" algn="just">
              <a:lnSpc>
                <a:spcPct val="115000"/>
              </a:lnSpc>
              <a:spcBef>
                <a:spcPts val="0"/>
              </a:spcBef>
              <a:spcAft>
                <a:spcPts val="0"/>
              </a:spcAft>
              <a:buSzPct val="100000"/>
              <a:buChar char="●"/>
            </a:pPr>
            <a:r>
              <a:rPr lang="hu"/>
              <a:t>literacy can no longer be reduced to the interpretation and production of written texts alone</a:t>
            </a:r>
            <a:endParaRPr/>
          </a:p>
          <a:p>
            <a:pPr indent="-325755" lvl="0" marL="457200" marR="0" rtl="0" algn="just">
              <a:lnSpc>
                <a:spcPct val="115000"/>
              </a:lnSpc>
              <a:spcBef>
                <a:spcPts val="0"/>
              </a:spcBef>
              <a:spcAft>
                <a:spcPts val="0"/>
              </a:spcAft>
              <a:buSzPct val="100000"/>
              <a:buChar char="●"/>
            </a:pPr>
            <a:r>
              <a:rPr lang="hu"/>
              <a:t>contemporary literacy = a broader set of competencies enabling individuals to navigate complex, multimodal communicative environments</a:t>
            </a:r>
            <a:endParaRPr/>
          </a:p>
          <a:p>
            <a:pPr indent="-325755" lvl="0" marL="457200" marR="0" rtl="0" algn="just">
              <a:lnSpc>
                <a:spcPct val="115000"/>
              </a:lnSpc>
              <a:spcBef>
                <a:spcPts val="0"/>
              </a:spcBef>
              <a:spcAft>
                <a:spcPts val="0"/>
              </a:spcAft>
              <a:buSzPct val="100000"/>
              <a:buChar char="●"/>
            </a:pPr>
            <a:r>
              <a:rPr lang="hu"/>
              <a:t>emergence of multiple, partly overlapping forms of literacy, such as media literacy, information literacy, digital literacy, and advertising literacy</a:t>
            </a:r>
            <a:endParaRPr/>
          </a:p>
          <a:p>
            <a:pPr indent="0" lvl="0" marL="0" marR="0" rtl="0" algn="just">
              <a:lnSpc>
                <a:spcPct val="115000"/>
              </a:lnSpc>
              <a:spcBef>
                <a:spcPts val="1200"/>
              </a:spcBef>
              <a:spcAft>
                <a:spcPts val="1200"/>
              </a:spcAft>
              <a:buSzPct val="117647"/>
              <a:buNone/>
            </a:pPr>
            <a:r>
              <a:rPr lang="hu"/>
              <a:t>composition of contemporary literacy: </a:t>
            </a:r>
            <a:r>
              <a:rPr b="1" lang="hu">
                <a:solidFill>
                  <a:srgbClr val="0000FF"/>
                </a:solidFill>
              </a:rPr>
              <a:t>technical ability</a:t>
            </a:r>
            <a:r>
              <a:rPr lang="hu"/>
              <a:t> to </a:t>
            </a:r>
            <a:r>
              <a:rPr b="1" lang="hu">
                <a:solidFill>
                  <a:srgbClr val="FF9900"/>
                </a:solidFill>
              </a:rPr>
              <a:t>access</a:t>
            </a:r>
            <a:r>
              <a:rPr lang="hu"/>
              <a:t> and </a:t>
            </a:r>
            <a:r>
              <a:rPr b="1" lang="hu">
                <a:solidFill>
                  <a:schemeClr val="accent2"/>
                </a:solidFill>
              </a:rPr>
              <a:t>use</a:t>
            </a:r>
            <a:r>
              <a:rPr lang="hu"/>
              <a:t> digital tools + the </a:t>
            </a:r>
            <a:r>
              <a:rPr b="1" lang="hu">
                <a:solidFill>
                  <a:srgbClr val="0000FF"/>
                </a:solidFill>
              </a:rPr>
              <a:t>critical capacity</a:t>
            </a:r>
            <a:r>
              <a:rPr lang="hu"/>
              <a:t> to </a:t>
            </a:r>
            <a:r>
              <a:rPr b="1" lang="hu">
                <a:solidFill>
                  <a:schemeClr val="accent3"/>
                </a:solidFill>
              </a:rPr>
              <a:t>evaluate information</a:t>
            </a:r>
            <a:r>
              <a:rPr lang="hu"/>
              <a:t>, </a:t>
            </a:r>
            <a:r>
              <a:rPr b="1" lang="hu">
                <a:solidFill>
                  <a:srgbClr val="00FFFF"/>
                </a:solidFill>
              </a:rPr>
              <a:t>understand media logics</a:t>
            </a:r>
            <a:r>
              <a:rPr lang="hu"/>
              <a:t>, </a:t>
            </a:r>
            <a:r>
              <a:rPr b="1" lang="hu">
                <a:solidFill>
                  <a:srgbClr val="CC4125"/>
                </a:solidFill>
              </a:rPr>
              <a:t>recognise persuasive </a:t>
            </a:r>
            <a:r>
              <a:rPr lang="hu"/>
              <a:t>and </a:t>
            </a:r>
            <a:r>
              <a:rPr b="1" lang="hu">
                <a:solidFill>
                  <a:srgbClr val="CC4125"/>
                </a:solidFill>
              </a:rPr>
              <a:t>commercial intentions</a:t>
            </a:r>
            <a:r>
              <a:rPr lang="hu"/>
              <a:t>, and </a:t>
            </a:r>
            <a:r>
              <a:rPr b="1" lang="hu">
                <a:solidFill>
                  <a:srgbClr val="6AA84F"/>
                </a:solidFill>
              </a:rPr>
              <a:t>participate meaningfully</a:t>
            </a:r>
            <a:r>
              <a:rPr lang="hu"/>
              <a:t> in networked public</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6"/>
          <p:cNvSpPr txBox="1"/>
          <p:nvPr>
            <p:ph type="title"/>
          </p:nvPr>
        </p:nvSpPr>
        <p:spPr>
          <a:xfrm>
            <a:off x="311700" y="367825"/>
            <a:ext cx="4368000" cy="755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2400"/>
              <a:buNone/>
            </a:pPr>
            <a:r>
              <a:rPr lang="hu"/>
              <a:t>Media literacy</a:t>
            </a:r>
            <a:endParaRPr/>
          </a:p>
        </p:txBody>
      </p:sp>
      <p:pic>
        <p:nvPicPr>
          <p:cNvPr id="91" name="Google Shape;91;p6"/>
          <p:cNvPicPr preferRelativeResize="0"/>
          <p:nvPr/>
        </p:nvPicPr>
        <p:blipFill rotWithShape="1">
          <a:blip r:embed="rId3">
            <a:alphaModFix/>
          </a:blip>
          <a:srcRect b="0" l="0" r="0" t="0"/>
          <a:stretch/>
        </p:blipFill>
        <p:spPr>
          <a:xfrm>
            <a:off x="5427600" y="2571750"/>
            <a:ext cx="3948300" cy="1974150"/>
          </a:xfrm>
          <a:prstGeom prst="rect">
            <a:avLst/>
          </a:prstGeom>
          <a:noFill/>
          <a:ln>
            <a:noFill/>
          </a:ln>
        </p:spPr>
      </p:pic>
      <p:sp>
        <p:nvSpPr>
          <p:cNvPr id="92" name="Google Shape;92;p6"/>
          <p:cNvSpPr txBox="1"/>
          <p:nvPr>
            <p:ph idx="1" type="body"/>
          </p:nvPr>
        </p:nvSpPr>
        <p:spPr>
          <a:xfrm>
            <a:off x="311700" y="1292400"/>
            <a:ext cx="5508300" cy="32766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1200"/>
              </a:spcBef>
              <a:spcAft>
                <a:spcPts val="0"/>
              </a:spcAft>
              <a:buSzPts val="1200"/>
              <a:buNone/>
            </a:pPr>
            <a:r>
              <a:rPr lang="hu" sz="1600"/>
              <a:t>Study of media literacy : </a:t>
            </a:r>
            <a:endParaRPr sz="1600"/>
          </a:p>
          <a:p>
            <a:pPr indent="-330200" lvl="0" marL="457200" marR="0" rtl="0" algn="just">
              <a:lnSpc>
                <a:spcPct val="115000"/>
              </a:lnSpc>
              <a:spcBef>
                <a:spcPts val="1200"/>
              </a:spcBef>
              <a:spcAft>
                <a:spcPts val="0"/>
              </a:spcAft>
              <a:buSzPts val="1600"/>
              <a:buChar char="●"/>
            </a:pPr>
            <a:r>
              <a:rPr b="1" lang="hu" sz="1600"/>
              <a:t>interdisciplinary field</a:t>
            </a:r>
            <a:r>
              <a:rPr lang="hu" sz="1600"/>
              <a:t>: sociology, psychology, political theory, gender and race studies, cultural studies, art, aesthetics, communication studies (Duncan 2006)</a:t>
            </a:r>
            <a:endParaRPr sz="1600"/>
          </a:p>
          <a:p>
            <a:pPr indent="-330200" lvl="0" marL="457200" marR="0" rtl="0" algn="just">
              <a:lnSpc>
                <a:spcPct val="115000"/>
              </a:lnSpc>
              <a:spcBef>
                <a:spcPts val="0"/>
              </a:spcBef>
              <a:spcAft>
                <a:spcPts val="0"/>
              </a:spcAft>
              <a:buSzPts val="1600"/>
              <a:buChar char="●"/>
            </a:pPr>
            <a:r>
              <a:rPr b="1" lang="hu" sz="1600"/>
              <a:t>multidisciplinary field</a:t>
            </a:r>
            <a:r>
              <a:rPr lang="hu" sz="1600"/>
              <a:t>: literacy, culture, media education, human-computer interaction, and social studies of technology (Livingstone, 2004)</a:t>
            </a:r>
            <a:endParaRPr sz="1600"/>
          </a:p>
          <a:p>
            <a:pPr indent="0" lvl="0" marL="0" marR="0" rtl="0" algn="just">
              <a:lnSpc>
                <a:spcPct val="115000"/>
              </a:lnSpc>
              <a:spcBef>
                <a:spcPts val="1200"/>
              </a:spcBef>
              <a:spcAft>
                <a:spcPts val="0"/>
              </a:spcAft>
              <a:buSzPts val="1200"/>
              <a:buNone/>
            </a:pPr>
            <a:r>
              <a:rPr lang="hu" sz="1600"/>
              <a:t>Fields affected by the state of literacy</a:t>
            </a:r>
            <a:endParaRPr sz="1600"/>
          </a:p>
          <a:p>
            <a:pPr indent="-330200" lvl="0" marL="457200" marR="0" rtl="0" algn="just">
              <a:lnSpc>
                <a:spcPct val="115000"/>
              </a:lnSpc>
              <a:spcBef>
                <a:spcPts val="1200"/>
              </a:spcBef>
              <a:spcAft>
                <a:spcPts val="0"/>
              </a:spcAft>
              <a:buSzPts val="1600"/>
              <a:buChar char="●"/>
            </a:pPr>
            <a:r>
              <a:rPr lang="hu" sz="1600"/>
              <a:t>development of democracy, cultural participation and active citizenship (Koltai 2011),</a:t>
            </a:r>
            <a:endParaRPr sz="1600"/>
          </a:p>
          <a:p>
            <a:pPr indent="-330200" lvl="0" marL="457200" marR="0" rtl="0" algn="just">
              <a:lnSpc>
                <a:spcPct val="115000"/>
              </a:lnSpc>
              <a:spcBef>
                <a:spcPts val="0"/>
              </a:spcBef>
              <a:spcAft>
                <a:spcPts val="0"/>
              </a:spcAft>
              <a:buSzPts val="1600"/>
              <a:buChar char="●"/>
            </a:pPr>
            <a:r>
              <a:rPr lang="hu" sz="1600"/>
              <a:t>reducing social inequalities (Park 2012)</a:t>
            </a:r>
            <a:endParaRPr sz="1600"/>
          </a:p>
          <a:p>
            <a:pPr indent="0" lvl="0" marL="0" rtl="0" algn="l">
              <a:lnSpc>
                <a:spcPct val="115000"/>
              </a:lnSpc>
              <a:spcBef>
                <a:spcPts val="1200"/>
              </a:spcBef>
              <a:spcAft>
                <a:spcPts val="1200"/>
              </a:spcAft>
              <a:buSzPts val="1200"/>
              <a:buNone/>
            </a:pPr>
            <a:r>
              <a:t/>
            </a:r>
            <a:endParaRPr sz="1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7"/>
          <p:cNvSpPr txBox="1"/>
          <p:nvPr>
            <p:ph type="title"/>
          </p:nvPr>
        </p:nvSpPr>
        <p:spPr>
          <a:xfrm>
            <a:off x="311700" y="259172"/>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hu"/>
              <a:t>Why media literacy is essential nowadays?</a:t>
            </a:r>
            <a:endParaRPr/>
          </a:p>
        </p:txBody>
      </p:sp>
      <p:sp>
        <p:nvSpPr>
          <p:cNvPr id="98" name="Google Shape;98;p7"/>
          <p:cNvSpPr txBox="1"/>
          <p:nvPr>
            <p:ph idx="1" type="body"/>
          </p:nvPr>
        </p:nvSpPr>
        <p:spPr>
          <a:xfrm>
            <a:off x="311700" y="765717"/>
            <a:ext cx="8520600" cy="3634573"/>
          </a:xfrm>
          <a:prstGeom prst="rect">
            <a:avLst/>
          </a:prstGeom>
          <a:noFill/>
          <a:ln>
            <a:noFill/>
          </a:ln>
        </p:spPr>
        <p:txBody>
          <a:bodyPr anchorCtr="0" anchor="t" bIns="91425" lIns="91425" spcFirstLastPara="1" rIns="91425" wrap="square" tIns="91425">
            <a:noAutofit/>
          </a:bodyPr>
          <a:lstStyle/>
          <a:p>
            <a:pPr indent="-330200" lvl="0" marL="457200" marR="0" rtl="0" algn="just">
              <a:lnSpc>
                <a:spcPct val="115000"/>
              </a:lnSpc>
              <a:spcBef>
                <a:spcPts val="1200"/>
              </a:spcBef>
              <a:spcAft>
                <a:spcPts val="0"/>
              </a:spcAft>
              <a:buSzPts val="1600"/>
              <a:buChar char="●"/>
            </a:pPr>
            <a:r>
              <a:rPr lang="hu" sz="1600"/>
              <a:t>the emergence of post-typographic forms of text production + distribution + reception using digital media</a:t>
            </a:r>
            <a:endParaRPr sz="1600"/>
          </a:p>
          <a:p>
            <a:pPr indent="-330200" lvl="0" marL="457200" marR="0" rtl="0" algn="just">
              <a:lnSpc>
                <a:spcPct val="115000"/>
              </a:lnSpc>
              <a:spcBef>
                <a:spcPts val="0"/>
              </a:spcBef>
              <a:spcAft>
                <a:spcPts val="0"/>
              </a:spcAft>
              <a:buSzPts val="1600"/>
              <a:buChar char="●"/>
            </a:pPr>
            <a:r>
              <a:rPr lang="hu" sz="1600"/>
              <a:t>high rate of media consumption</a:t>
            </a:r>
            <a:endParaRPr sz="1600"/>
          </a:p>
          <a:p>
            <a:pPr indent="-330200" lvl="0" marL="457200" marR="0" rtl="0" algn="just">
              <a:lnSpc>
                <a:spcPct val="115000"/>
              </a:lnSpc>
              <a:spcBef>
                <a:spcPts val="0"/>
              </a:spcBef>
              <a:spcAft>
                <a:spcPts val="0"/>
              </a:spcAft>
              <a:buSzPts val="1600"/>
              <a:buChar char="●"/>
            </a:pPr>
            <a:r>
              <a:rPr lang="hu" sz="1600"/>
              <a:t>media deeply influences perceptions, beliefs and attitudes</a:t>
            </a:r>
            <a:endParaRPr sz="1600"/>
          </a:p>
          <a:p>
            <a:pPr indent="-330200" lvl="0" marL="457200" marR="0" rtl="0" algn="just">
              <a:lnSpc>
                <a:spcPct val="115000"/>
              </a:lnSpc>
              <a:spcBef>
                <a:spcPts val="0"/>
              </a:spcBef>
              <a:spcAft>
                <a:spcPts val="0"/>
              </a:spcAft>
              <a:buSzPts val="1600"/>
              <a:buChar char="●"/>
            </a:pPr>
            <a:r>
              <a:rPr lang="hu" sz="1600"/>
              <a:t>a large amount and diverse information is available - in multiple media and uncertain quality</a:t>
            </a:r>
            <a:endParaRPr sz="1600"/>
          </a:p>
          <a:p>
            <a:pPr indent="-330200" lvl="0" marL="457200" marR="0" rtl="0" algn="just">
              <a:lnSpc>
                <a:spcPct val="115000"/>
              </a:lnSpc>
              <a:spcBef>
                <a:spcPts val="0"/>
              </a:spcBef>
              <a:spcAft>
                <a:spcPts val="0"/>
              </a:spcAft>
              <a:buSzPts val="1600"/>
              <a:buChar char="●"/>
            </a:pPr>
            <a:r>
              <a:rPr lang="hu" sz="1600"/>
              <a:t>the effective use of information in society &amp; the need for lifelong learning are acquiring more and more importance (Koltai 2011)</a:t>
            </a:r>
            <a:endParaRPr/>
          </a:p>
          <a:p>
            <a:pPr indent="0" lvl="0" marL="127000" marR="0" rtl="0" algn="just">
              <a:lnSpc>
                <a:spcPct val="115000"/>
              </a:lnSpc>
              <a:spcBef>
                <a:spcPts val="0"/>
              </a:spcBef>
              <a:spcAft>
                <a:spcPts val="0"/>
              </a:spcAft>
              <a:buSzPts val="1600"/>
              <a:buNone/>
            </a:pPr>
            <a:r>
              <a:t/>
            </a:r>
            <a:endParaRPr sz="1600"/>
          </a:p>
          <a:p>
            <a:pPr indent="0" lvl="0" marL="0" rtl="0" algn="l">
              <a:lnSpc>
                <a:spcPct val="115000"/>
              </a:lnSpc>
              <a:spcBef>
                <a:spcPts val="0"/>
              </a:spcBef>
              <a:spcAft>
                <a:spcPts val="0"/>
              </a:spcAft>
              <a:buSzPts val="1800"/>
              <a:buNone/>
            </a:pPr>
            <a:r>
              <a:rPr b="1" lang="hu" sz="1600"/>
              <a:t>Growing academic and institutional interest in questions of media literacy</a:t>
            </a:r>
            <a:endParaRPr b="1" sz="1600">
              <a:solidFill>
                <a:srgbClr val="000000"/>
              </a:solidFill>
              <a:latin typeface="Arial"/>
              <a:ea typeface="Arial"/>
              <a:cs typeface="Arial"/>
              <a:sym typeface="Arial"/>
            </a:endParaRPr>
          </a:p>
          <a:p>
            <a:pPr indent="-330200" lvl="0" marL="457200" marR="0" rtl="0" algn="just">
              <a:lnSpc>
                <a:spcPct val="115000"/>
              </a:lnSpc>
              <a:spcBef>
                <a:spcPts val="1200"/>
              </a:spcBef>
              <a:spcAft>
                <a:spcPts val="0"/>
              </a:spcAft>
              <a:buSzPts val="1600"/>
              <a:buChar char="●"/>
            </a:pPr>
            <a:r>
              <a:rPr lang="hu" sz="1600"/>
              <a:t>European Commission (2007): there is a need to build up a better understanding of how the media work in the digital world, and that citizens need to understand better the economic and cultural dimensions of media</a:t>
            </a:r>
            <a:endParaRPr sz="1600"/>
          </a:p>
          <a:p>
            <a:pPr indent="0" lvl="0" marL="0" rtl="0" algn="l">
              <a:lnSpc>
                <a:spcPct val="115000"/>
              </a:lnSpc>
              <a:spcBef>
                <a:spcPts val="1200"/>
              </a:spcBef>
              <a:spcAft>
                <a:spcPts val="0"/>
              </a:spcAft>
              <a:buSzPts val="1800"/>
              <a:buNone/>
            </a:pPr>
            <a:r>
              <a:t/>
            </a:r>
            <a:endParaRPr sz="150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8"/>
          <p:cNvSpPr txBox="1"/>
          <p:nvPr>
            <p:ph type="title"/>
          </p:nvPr>
        </p:nvSpPr>
        <p:spPr>
          <a:xfrm>
            <a:off x="311700" y="229500"/>
            <a:ext cx="8520600" cy="47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hu" sz="2400"/>
              <a:t>Media literacy - definitions of an umbrella concept</a:t>
            </a:r>
            <a:endParaRPr sz="2400"/>
          </a:p>
        </p:txBody>
      </p:sp>
      <p:sp>
        <p:nvSpPr>
          <p:cNvPr id="104" name="Google Shape;104;p8"/>
          <p:cNvSpPr txBox="1"/>
          <p:nvPr>
            <p:ph idx="1" type="body"/>
          </p:nvPr>
        </p:nvSpPr>
        <p:spPr>
          <a:xfrm>
            <a:off x="311700" y="813525"/>
            <a:ext cx="8520600" cy="40779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just">
              <a:lnSpc>
                <a:spcPct val="115000"/>
              </a:lnSpc>
              <a:spcBef>
                <a:spcPts val="0"/>
              </a:spcBef>
              <a:spcAft>
                <a:spcPts val="0"/>
              </a:spcAft>
              <a:buSzPct val="161178"/>
              <a:buNone/>
            </a:pPr>
            <a:r>
              <a:rPr lang="hu" sz="1441">
                <a:solidFill>
                  <a:srgbClr val="000000"/>
                </a:solidFill>
                <a:latin typeface="Arial"/>
                <a:ea typeface="Arial"/>
                <a:cs typeface="Arial"/>
                <a:sym typeface="Arial"/>
              </a:rPr>
              <a:t>“A media literate person – and everyone should have the opportunity to become one – can </a:t>
            </a:r>
            <a:r>
              <a:rPr b="1" lang="hu" sz="1441">
                <a:solidFill>
                  <a:srgbClr val="000000"/>
                </a:solidFill>
                <a:latin typeface="Arial"/>
                <a:ea typeface="Arial"/>
                <a:cs typeface="Arial"/>
                <a:sym typeface="Arial"/>
              </a:rPr>
              <a:t>decode</a:t>
            </a:r>
            <a:r>
              <a:rPr lang="hu" sz="1441">
                <a:solidFill>
                  <a:srgbClr val="000000"/>
                </a:solidFill>
                <a:latin typeface="Arial"/>
                <a:ea typeface="Arial"/>
                <a:cs typeface="Arial"/>
                <a:sym typeface="Arial"/>
              </a:rPr>
              <a:t>, </a:t>
            </a:r>
            <a:r>
              <a:rPr b="1" lang="hu" sz="1441">
                <a:solidFill>
                  <a:srgbClr val="000000"/>
                </a:solidFill>
                <a:latin typeface="Arial"/>
                <a:ea typeface="Arial"/>
                <a:cs typeface="Arial"/>
                <a:sym typeface="Arial"/>
              </a:rPr>
              <a:t>evaluate,</a:t>
            </a:r>
            <a:r>
              <a:rPr lang="hu" sz="1441">
                <a:solidFill>
                  <a:srgbClr val="000000"/>
                </a:solidFill>
                <a:latin typeface="Arial"/>
                <a:ea typeface="Arial"/>
                <a:cs typeface="Arial"/>
                <a:sym typeface="Arial"/>
              </a:rPr>
              <a:t> </a:t>
            </a:r>
            <a:r>
              <a:rPr b="1" lang="hu" sz="1441">
                <a:solidFill>
                  <a:srgbClr val="000000"/>
                </a:solidFill>
                <a:latin typeface="Arial"/>
                <a:ea typeface="Arial"/>
                <a:cs typeface="Arial"/>
                <a:sym typeface="Arial"/>
              </a:rPr>
              <a:t>analyse</a:t>
            </a:r>
            <a:r>
              <a:rPr lang="hu" sz="1441">
                <a:solidFill>
                  <a:srgbClr val="000000"/>
                </a:solidFill>
                <a:latin typeface="Arial"/>
                <a:ea typeface="Arial"/>
                <a:cs typeface="Arial"/>
                <a:sym typeface="Arial"/>
              </a:rPr>
              <a:t> and </a:t>
            </a:r>
            <a:r>
              <a:rPr b="1" lang="hu" sz="1441">
                <a:solidFill>
                  <a:srgbClr val="000000"/>
                </a:solidFill>
                <a:latin typeface="Arial"/>
                <a:ea typeface="Arial"/>
                <a:cs typeface="Arial"/>
                <a:sym typeface="Arial"/>
              </a:rPr>
              <a:t>produce</a:t>
            </a:r>
            <a:r>
              <a:rPr lang="hu" sz="1441">
                <a:solidFill>
                  <a:srgbClr val="000000"/>
                </a:solidFill>
                <a:latin typeface="Arial"/>
                <a:ea typeface="Arial"/>
                <a:cs typeface="Arial"/>
                <a:sym typeface="Arial"/>
              </a:rPr>
              <a:t> both print and electronic media. The fundamental objective of media literacy is a </a:t>
            </a:r>
            <a:r>
              <a:rPr b="1" lang="hu" sz="1441">
                <a:solidFill>
                  <a:srgbClr val="000000"/>
                </a:solidFill>
                <a:latin typeface="Arial"/>
                <a:ea typeface="Arial"/>
                <a:cs typeface="Arial"/>
                <a:sym typeface="Arial"/>
              </a:rPr>
              <a:t>critical autonomy relationship to all media</a:t>
            </a:r>
            <a:r>
              <a:rPr lang="hu" sz="1441">
                <a:solidFill>
                  <a:srgbClr val="000000"/>
                </a:solidFill>
                <a:latin typeface="Arial"/>
                <a:ea typeface="Arial"/>
                <a:cs typeface="Arial"/>
                <a:sym typeface="Arial"/>
              </a:rPr>
              <a:t>. Emphases in media literacy training range widely, including </a:t>
            </a:r>
            <a:r>
              <a:rPr b="1" lang="hu" sz="1441">
                <a:solidFill>
                  <a:srgbClr val="000000"/>
                </a:solidFill>
                <a:latin typeface="Arial"/>
                <a:ea typeface="Arial"/>
                <a:cs typeface="Arial"/>
                <a:sym typeface="Arial"/>
              </a:rPr>
              <a:t>informed citizenship</a:t>
            </a:r>
            <a:r>
              <a:rPr lang="hu" sz="1441">
                <a:solidFill>
                  <a:srgbClr val="000000"/>
                </a:solidFill>
                <a:latin typeface="Arial"/>
                <a:ea typeface="Arial"/>
                <a:cs typeface="Arial"/>
                <a:sym typeface="Arial"/>
              </a:rPr>
              <a:t>, </a:t>
            </a:r>
            <a:r>
              <a:rPr b="1" lang="hu" sz="1441">
                <a:solidFill>
                  <a:srgbClr val="000000"/>
                </a:solidFill>
                <a:latin typeface="Arial"/>
                <a:ea typeface="Arial"/>
                <a:cs typeface="Arial"/>
                <a:sym typeface="Arial"/>
              </a:rPr>
              <a:t>aesthetic appreciation</a:t>
            </a:r>
            <a:r>
              <a:rPr lang="hu" sz="1441">
                <a:solidFill>
                  <a:srgbClr val="000000"/>
                </a:solidFill>
                <a:latin typeface="Arial"/>
                <a:ea typeface="Arial"/>
                <a:cs typeface="Arial"/>
                <a:sym typeface="Arial"/>
              </a:rPr>
              <a:t> and </a:t>
            </a:r>
            <a:r>
              <a:rPr b="1" lang="hu" sz="1441">
                <a:solidFill>
                  <a:srgbClr val="000000"/>
                </a:solidFill>
                <a:latin typeface="Arial"/>
                <a:ea typeface="Arial"/>
                <a:cs typeface="Arial"/>
                <a:sym typeface="Arial"/>
              </a:rPr>
              <a:t>expression</a:t>
            </a:r>
            <a:r>
              <a:rPr lang="hu" sz="1441">
                <a:solidFill>
                  <a:srgbClr val="000000"/>
                </a:solidFill>
                <a:latin typeface="Arial"/>
                <a:ea typeface="Arial"/>
                <a:cs typeface="Arial"/>
                <a:sym typeface="Arial"/>
              </a:rPr>
              <a:t>, </a:t>
            </a:r>
            <a:r>
              <a:rPr b="1" lang="hu" sz="1441">
                <a:solidFill>
                  <a:srgbClr val="000000"/>
                </a:solidFill>
                <a:latin typeface="Arial"/>
                <a:ea typeface="Arial"/>
                <a:cs typeface="Arial"/>
                <a:sym typeface="Arial"/>
              </a:rPr>
              <a:t>social advocacy</a:t>
            </a:r>
            <a:r>
              <a:rPr lang="hu" sz="1441">
                <a:solidFill>
                  <a:srgbClr val="000000"/>
                </a:solidFill>
                <a:latin typeface="Arial"/>
                <a:ea typeface="Arial"/>
                <a:cs typeface="Arial"/>
                <a:sym typeface="Arial"/>
              </a:rPr>
              <a:t>, </a:t>
            </a:r>
            <a:r>
              <a:rPr b="1" lang="hu" sz="1441">
                <a:solidFill>
                  <a:srgbClr val="000000"/>
                </a:solidFill>
                <a:latin typeface="Arial"/>
                <a:ea typeface="Arial"/>
                <a:cs typeface="Arial"/>
                <a:sym typeface="Arial"/>
              </a:rPr>
              <a:t>self-esteem</a:t>
            </a:r>
            <a:r>
              <a:rPr lang="hu" sz="1441">
                <a:solidFill>
                  <a:srgbClr val="000000"/>
                </a:solidFill>
                <a:latin typeface="Arial"/>
                <a:ea typeface="Arial"/>
                <a:cs typeface="Arial"/>
                <a:sym typeface="Arial"/>
              </a:rPr>
              <a:t>, and</a:t>
            </a:r>
            <a:r>
              <a:rPr b="1" lang="hu" sz="1441">
                <a:solidFill>
                  <a:srgbClr val="000000"/>
                </a:solidFill>
                <a:latin typeface="Arial"/>
                <a:ea typeface="Arial"/>
                <a:cs typeface="Arial"/>
                <a:sym typeface="Arial"/>
              </a:rPr>
              <a:t> consumer competence”</a:t>
            </a:r>
            <a:r>
              <a:rPr lang="hu" sz="1441">
                <a:solidFill>
                  <a:srgbClr val="000000"/>
                </a:solidFill>
                <a:latin typeface="Arial"/>
                <a:ea typeface="Arial"/>
                <a:cs typeface="Arial"/>
                <a:sym typeface="Arial"/>
              </a:rPr>
              <a:t>. (</a:t>
            </a:r>
            <a:r>
              <a:rPr b="1" lang="hu" sz="1441">
                <a:solidFill>
                  <a:srgbClr val="000000"/>
                </a:solidFill>
                <a:latin typeface="Arial"/>
                <a:ea typeface="Arial"/>
                <a:cs typeface="Arial"/>
                <a:sym typeface="Arial"/>
              </a:rPr>
              <a:t>Aufderheide, 1992)</a:t>
            </a:r>
            <a:endParaRPr b="1" sz="1441">
              <a:solidFill>
                <a:srgbClr val="000000"/>
              </a:solidFill>
              <a:latin typeface="Arial"/>
              <a:ea typeface="Arial"/>
              <a:cs typeface="Arial"/>
              <a:sym typeface="Arial"/>
            </a:endParaRPr>
          </a:p>
          <a:p>
            <a:pPr indent="0" lvl="0" marL="0" rtl="0" algn="just">
              <a:lnSpc>
                <a:spcPct val="115000"/>
              </a:lnSpc>
              <a:spcBef>
                <a:spcPts val="0"/>
              </a:spcBef>
              <a:spcAft>
                <a:spcPts val="0"/>
              </a:spcAft>
              <a:buSzPct val="161178"/>
              <a:buNone/>
            </a:pPr>
            <a:r>
              <a:t/>
            </a:r>
            <a:endParaRPr sz="1441">
              <a:solidFill>
                <a:srgbClr val="000000"/>
              </a:solidFill>
              <a:latin typeface="Arial"/>
              <a:ea typeface="Arial"/>
              <a:cs typeface="Arial"/>
              <a:sym typeface="Arial"/>
            </a:endParaRPr>
          </a:p>
          <a:p>
            <a:pPr indent="0" lvl="0" marL="0" rtl="0" algn="just">
              <a:lnSpc>
                <a:spcPct val="115000"/>
              </a:lnSpc>
              <a:spcBef>
                <a:spcPts val="0"/>
              </a:spcBef>
              <a:spcAft>
                <a:spcPts val="0"/>
              </a:spcAft>
              <a:buSzPct val="161178"/>
              <a:buNone/>
            </a:pPr>
            <a:r>
              <a:rPr b="1" lang="hu" sz="1441">
                <a:solidFill>
                  <a:srgbClr val="000000"/>
                </a:solidFill>
                <a:latin typeface="Arial"/>
                <a:ea typeface="Arial"/>
                <a:cs typeface="Arial"/>
                <a:sym typeface="Arial"/>
              </a:rPr>
              <a:t>European Commission</a:t>
            </a:r>
            <a:r>
              <a:rPr lang="hu" sz="1441">
                <a:solidFill>
                  <a:srgbClr val="000000"/>
                </a:solidFill>
                <a:latin typeface="Arial"/>
                <a:ea typeface="Arial"/>
                <a:cs typeface="Arial"/>
                <a:sym typeface="Arial"/>
              </a:rPr>
              <a:t> (2007): the ability to access the media, to understand and to critically evaluate different aspects of the media and media content and to create communications in a variety of contexts </a:t>
            </a:r>
            <a:endParaRPr sz="1441">
              <a:solidFill>
                <a:srgbClr val="000000"/>
              </a:solidFill>
              <a:latin typeface="Arial"/>
              <a:ea typeface="Arial"/>
              <a:cs typeface="Arial"/>
              <a:sym typeface="Arial"/>
            </a:endParaRPr>
          </a:p>
          <a:p>
            <a:pPr indent="-292737" lvl="0" marL="457200" rtl="0" algn="just">
              <a:lnSpc>
                <a:spcPct val="115000"/>
              </a:lnSpc>
              <a:spcBef>
                <a:spcPts val="0"/>
              </a:spcBef>
              <a:spcAft>
                <a:spcPts val="0"/>
              </a:spcAft>
              <a:buClr>
                <a:srgbClr val="000000"/>
              </a:buClr>
              <a:buSzPct val="100000"/>
              <a:buFont typeface="Arial"/>
              <a:buChar char="-"/>
            </a:pPr>
            <a:r>
              <a:rPr lang="hu" sz="1441">
                <a:solidFill>
                  <a:srgbClr val="000000"/>
                </a:solidFill>
                <a:latin typeface="Arial"/>
                <a:ea typeface="Arial"/>
                <a:cs typeface="Arial"/>
                <a:sym typeface="Arial"/>
              </a:rPr>
              <a:t>feeling comfortable with all existing media </a:t>
            </a:r>
            <a:endParaRPr sz="1441">
              <a:solidFill>
                <a:srgbClr val="000000"/>
              </a:solidFill>
              <a:latin typeface="Arial"/>
              <a:ea typeface="Arial"/>
              <a:cs typeface="Arial"/>
              <a:sym typeface="Arial"/>
            </a:endParaRPr>
          </a:p>
          <a:p>
            <a:pPr indent="-292737" lvl="0" marL="457200" rtl="0" algn="just">
              <a:lnSpc>
                <a:spcPct val="115000"/>
              </a:lnSpc>
              <a:spcBef>
                <a:spcPts val="0"/>
              </a:spcBef>
              <a:spcAft>
                <a:spcPts val="0"/>
              </a:spcAft>
              <a:buClr>
                <a:srgbClr val="000000"/>
              </a:buClr>
              <a:buSzPct val="100000"/>
              <a:buFont typeface="Arial"/>
              <a:buChar char="-"/>
            </a:pPr>
            <a:r>
              <a:rPr lang="hu" sz="1441">
                <a:solidFill>
                  <a:srgbClr val="000000"/>
                </a:solidFill>
                <a:latin typeface="Arial"/>
                <a:ea typeface="Arial"/>
                <a:cs typeface="Arial"/>
                <a:sym typeface="Arial"/>
              </a:rPr>
              <a:t>having a critical approach to media (quality and accuracy of content)</a:t>
            </a:r>
            <a:endParaRPr sz="1441">
              <a:solidFill>
                <a:srgbClr val="000000"/>
              </a:solidFill>
              <a:latin typeface="Arial"/>
              <a:ea typeface="Arial"/>
              <a:cs typeface="Arial"/>
              <a:sym typeface="Arial"/>
            </a:endParaRPr>
          </a:p>
          <a:p>
            <a:pPr indent="-292737" lvl="0" marL="457200" rtl="0" algn="just">
              <a:lnSpc>
                <a:spcPct val="115000"/>
              </a:lnSpc>
              <a:spcBef>
                <a:spcPts val="0"/>
              </a:spcBef>
              <a:spcAft>
                <a:spcPts val="0"/>
              </a:spcAft>
              <a:buClr>
                <a:srgbClr val="000000"/>
              </a:buClr>
              <a:buSzPct val="100000"/>
              <a:buFont typeface="Arial"/>
              <a:buChar char="-"/>
            </a:pPr>
            <a:r>
              <a:rPr lang="hu" sz="1441">
                <a:solidFill>
                  <a:srgbClr val="000000"/>
                </a:solidFill>
                <a:latin typeface="Arial"/>
                <a:ea typeface="Arial"/>
                <a:cs typeface="Arial"/>
                <a:sym typeface="Arial"/>
              </a:rPr>
              <a:t>using media creatively</a:t>
            </a:r>
            <a:endParaRPr sz="1441">
              <a:solidFill>
                <a:srgbClr val="000000"/>
              </a:solidFill>
              <a:latin typeface="Arial"/>
              <a:ea typeface="Arial"/>
              <a:cs typeface="Arial"/>
              <a:sym typeface="Arial"/>
            </a:endParaRPr>
          </a:p>
          <a:p>
            <a:pPr indent="-292737" lvl="0" marL="457200" rtl="0" algn="just">
              <a:lnSpc>
                <a:spcPct val="115000"/>
              </a:lnSpc>
              <a:spcBef>
                <a:spcPts val="0"/>
              </a:spcBef>
              <a:spcAft>
                <a:spcPts val="0"/>
              </a:spcAft>
              <a:buClr>
                <a:srgbClr val="000000"/>
              </a:buClr>
              <a:buSzPct val="100000"/>
              <a:buFont typeface="Arial"/>
              <a:buChar char="-"/>
            </a:pPr>
            <a:r>
              <a:rPr lang="hu" sz="1441">
                <a:solidFill>
                  <a:srgbClr val="000000"/>
                </a:solidFill>
                <a:latin typeface="Arial"/>
                <a:ea typeface="Arial"/>
                <a:cs typeface="Arial"/>
                <a:sym typeface="Arial"/>
              </a:rPr>
              <a:t>understanding the media economy and the difference between pluralism and media ownership</a:t>
            </a:r>
            <a:endParaRPr sz="1441">
              <a:solidFill>
                <a:srgbClr val="000000"/>
              </a:solidFill>
              <a:latin typeface="Arial"/>
              <a:ea typeface="Arial"/>
              <a:cs typeface="Arial"/>
              <a:sym typeface="Arial"/>
            </a:endParaRPr>
          </a:p>
          <a:p>
            <a:pPr indent="-292737" lvl="0" marL="457200" rtl="0" algn="just">
              <a:lnSpc>
                <a:spcPct val="115000"/>
              </a:lnSpc>
              <a:spcBef>
                <a:spcPts val="0"/>
              </a:spcBef>
              <a:spcAft>
                <a:spcPts val="0"/>
              </a:spcAft>
              <a:buClr>
                <a:srgbClr val="000000"/>
              </a:buClr>
              <a:buSzPct val="100000"/>
              <a:buFont typeface="Arial"/>
              <a:buChar char="-"/>
            </a:pPr>
            <a:r>
              <a:rPr lang="hu" sz="1441">
                <a:solidFill>
                  <a:srgbClr val="000000"/>
                </a:solidFill>
                <a:latin typeface="Arial"/>
                <a:ea typeface="Arial"/>
                <a:cs typeface="Arial"/>
                <a:sym typeface="Arial"/>
              </a:rPr>
              <a:t>being aware of copyright issues</a:t>
            </a:r>
            <a:endParaRPr sz="1441">
              <a:solidFill>
                <a:srgbClr val="000000"/>
              </a:solidFill>
              <a:latin typeface="Arial"/>
              <a:ea typeface="Arial"/>
              <a:cs typeface="Arial"/>
              <a:sym typeface="Arial"/>
            </a:endParaRPr>
          </a:p>
          <a:p>
            <a:pPr indent="0" lvl="0" marL="0" rtl="0" algn="just">
              <a:lnSpc>
                <a:spcPct val="115000"/>
              </a:lnSpc>
              <a:spcBef>
                <a:spcPts val="0"/>
              </a:spcBef>
              <a:spcAft>
                <a:spcPts val="0"/>
              </a:spcAft>
              <a:buSzPct val="161178"/>
              <a:buNone/>
            </a:pPr>
            <a:r>
              <a:t/>
            </a:r>
            <a:endParaRPr sz="1441">
              <a:solidFill>
                <a:srgbClr val="000000"/>
              </a:solidFill>
              <a:latin typeface="Arial"/>
              <a:ea typeface="Arial"/>
              <a:cs typeface="Arial"/>
              <a:sym typeface="Arial"/>
            </a:endParaRPr>
          </a:p>
          <a:p>
            <a:pPr indent="0" lvl="0" marL="0" rtl="0" algn="just">
              <a:lnSpc>
                <a:spcPct val="115000"/>
              </a:lnSpc>
              <a:spcBef>
                <a:spcPts val="0"/>
              </a:spcBef>
              <a:spcAft>
                <a:spcPts val="0"/>
              </a:spcAft>
              <a:buSzPct val="161178"/>
              <a:buNone/>
            </a:pPr>
            <a:r>
              <a:rPr b="1" lang="hu" sz="1441">
                <a:solidFill>
                  <a:srgbClr val="000000"/>
                </a:solidFill>
                <a:latin typeface="Arial"/>
                <a:ea typeface="Arial"/>
                <a:cs typeface="Arial"/>
                <a:sym typeface="Arial"/>
              </a:rPr>
              <a:t>AML </a:t>
            </a:r>
            <a:r>
              <a:rPr lang="hu" sz="1441">
                <a:solidFill>
                  <a:srgbClr val="000000"/>
                </a:solidFill>
                <a:latin typeface="Arial"/>
                <a:ea typeface="Arial"/>
                <a:cs typeface="Arial"/>
                <a:sym typeface="Arial"/>
              </a:rPr>
              <a:t>(Ontario Association for Media Literacy) cited by </a:t>
            </a:r>
            <a:r>
              <a:rPr b="1" lang="hu" sz="1441">
                <a:solidFill>
                  <a:srgbClr val="000000"/>
                </a:solidFill>
                <a:latin typeface="Arial"/>
                <a:ea typeface="Arial"/>
                <a:cs typeface="Arial"/>
                <a:sym typeface="Arial"/>
              </a:rPr>
              <a:t>Duncan 2006: </a:t>
            </a:r>
            <a:r>
              <a:rPr lang="hu" sz="1441">
                <a:solidFill>
                  <a:srgbClr val="000000"/>
                </a:solidFill>
                <a:latin typeface="Arial"/>
                <a:ea typeface="Arial"/>
                <a:cs typeface="Arial"/>
                <a:sym typeface="Arial"/>
              </a:rPr>
              <a:t>media literacy “is concerned with developing an informed and critical understanding of the nature of the mass media, the techniques used by them, and the impact of these techniques” - education is crucial</a:t>
            </a:r>
            <a:endParaRPr sz="1441">
              <a:solidFill>
                <a:srgbClr val="000000"/>
              </a:solidFill>
              <a:latin typeface="Arial"/>
              <a:ea typeface="Arial"/>
              <a:cs typeface="Arial"/>
              <a:sym typeface="Arial"/>
            </a:endParaRPr>
          </a:p>
          <a:p>
            <a:pPr indent="0" lvl="0" marL="457200" rtl="0" algn="just">
              <a:lnSpc>
                <a:spcPct val="115000"/>
              </a:lnSpc>
              <a:spcBef>
                <a:spcPts val="0"/>
              </a:spcBef>
              <a:spcAft>
                <a:spcPts val="0"/>
              </a:spcAft>
              <a:buSzPct val="161178"/>
              <a:buNone/>
            </a:pPr>
            <a:r>
              <a:t/>
            </a:r>
            <a:endParaRPr sz="1441">
              <a:solidFill>
                <a:srgbClr val="000000"/>
              </a:solidFill>
              <a:latin typeface="Arial"/>
              <a:ea typeface="Arial"/>
              <a:cs typeface="Arial"/>
              <a:sym typeface="Arial"/>
            </a:endParaRPr>
          </a:p>
          <a:p>
            <a:pPr indent="0" lvl="0" marL="0" rtl="0" algn="just">
              <a:lnSpc>
                <a:spcPct val="115000"/>
              </a:lnSpc>
              <a:spcBef>
                <a:spcPts val="0"/>
              </a:spcBef>
              <a:spcAft>
                <a:spcPts val="0"/>
              </a:spcAft>
              <a:buSzPct val="161178"/>
              <a:buNone/>
            </a:pPr>
            <a:r>
              <a:rPr b="1" lang="hu" sz="1441">
                <a:solidFill>
                  <a:srgbClr val="000000"/>
                </a:solidFill>
                <a:latin typeface="Arial"/>
                <a:ea typeface="Arial"/>
                <a:cs typeface="Arial"/>
                <a:sym typeface="Arial"/>
              </a:rPr>
              <a:t>Wallis and Buckingham 2013</a:t>
            </a:r>
            <a:r>
              <a:rPr lang="hu" sz="1441">
                <a:solidFill>
                  <a:srgbClr val="000000"/>
                </a:solidFill>
                <a:latin typeface="Arial"/>
                <a:ea typeface="Arial"/>
                <a:cs typeface="Arial"/>
                <a:sym typeface="Arial"/>
              </a:rPr>
              <a:t>: </a:t>
            </a:r>
            <a:r>
              <a:rPr lang="hu" sz="1441">
                <a:solidFill>
                  <a:srgbClr val="000000"/>
                </a:solidFill>
                <a:highlight>
                  <a:srgbClr val="FFFFFF"/>
                </a:highlight>
                <a:latin typeface="Arial"/>
                <a:ea typeface="Arial"/>
                <a:cs typeface="Arial"/>
                <a:sym typeface="Arial"/>
              </a:rPr>
              <a:t>“about learning to make </a:t>
            </a:r>
            <a:r>
              <a:rPr i="1" lang="hu" sz="1441">
                <a:solidFill>
                  <a:srgbClr val="000000"/>
                </a:solidFill>
                <a:highlight>
                  <a:srgbClr val="FFFFFF"/>
                </a:highlight>
                <a:latin typeface="Arial"/>
                <a:ea typeface="Arial"/>
                <a:cs typeface="Arial"/>
                <a:sym typeface="Arial"/>
              </a:rPr>
              <a:t>informed choices</a:t>
            </a:r>
            <a:r>
              <a:rPr lang="hu" sz="1441">
                <a:solidFill>
                  <a:srgbClr val="000000"/>
                </a:solidFill>
                <a:highlight>
                  <a:srgbClr val="FFFFFF"/>
                </a:highlight>
                <a:latin typeface="Arial"/>
                <a:ea typeface="Arial"/>
                <a:cs typeface="Arial"/>
                <a:sym typeface="Arial"/>
              </a:rPr>
              <a:t>: making effective use of available technologies and systems to block or filter content, as well as viewing ‘critically’ and being generally ‘aware’ of how the media work.</a:t>
            </a:r>
            <a:endParaRPr sz="1441">
              <a:solidFill>
                <a:srgbClr val="000000"/>
              </a:solidFill>
              <a:highlight>
                <a:srgbClr val="FFFFFF"/>
              </a:highlight>
              <a:latin typeface="Arial"/>
              <a:ea typeface="Arial"/>
              <a:cs typeface="Arial"/>
              <a:sym typeface="Arial"/>
            </a:endParaRPr>
          </a:p>
          <a:p>
            <a:pPr indent="0" lvl="0" marL="457200" rtl="0" algn="just">
              <a:lnSpc>
                <a:spcPct val="115000"/>
              </a:lnSpc>
              <a:spcBef>
                <a:spcPts val="0"/>
              </a:spcBef>
              <a:spcAft>
                <a:spcPts val="0"/>
              </a:spcAft>
              <a:buSzPct val="161178"/>
              <a:buNone/>
            </a:pPr>
            <a:r>
              <a:t/>
            </a:r>
            <a:endParaRPr sz="1441">
              <a:solidFill>
                <a:srgbClr val="333333"/>
              </a:solidFill>
              <a:highlight>
                <a:srgbClr val="FFFFFF"/>
              </a:highlight>
              <a:latin typeface="Arial"/>
              <a:ea typeface="Arial"/>
              <a:cs typeface="Arial"/>
              <a:sym typeface="Arial"/>
            </a:endParaRPr>
          </a:p>
          <a:p>
            <a:pPr indent="0" lvl="0" marL="0" rtl="0" algn="just">
              <a:lnSpc>
                <a:spcPct val="115000"/>
              </a:lnSpc>
              <a:spcBef>
                <a:spcPts val="0"/>
              </a:spcBef>
              <a:spcAft>
                <a:spcPts val="0"/>
              </a:spcAft>
              <a:buSzPct val="161178"/>
              <a:buNone/>
            </a:pPr>
            <a:r>
              <a:rPr b="1" lang="hu" sz="1441">
                <a:solidFill>
                  <a:srgbClr val="000000"/>
                </a:solidFill>
                <a:highlight>
                  <a:srgbClr val="FFFFFF"/>
                </a:highlight>
                <a:latin typeface="Arial"/>
                <a:ea typeface="Arial"/>
                <a:cs typeface="Arial"/>
                <a:sym typeface="Arial"/>
              </a:rPr>
              <a:t>Park 2012: 89</a:t>
            </a:r>
            <a:r>
              <a:rPr lang="hu" sz="1441">
                <a:solidFill>
                  <a:srgbClr val="000000"/>
                </a:solidFill>
                <a:highlight>
                  <a:srgbClr val="FFFFFF"/>
                </a:highlight>
                <a:latin typeface="Arial"/>
                <a:ea typeface="Arial"/>
                <a:cs typeface="Arial"/>
                <a:sym typeface="Arial"/>
              </a:rPr>
              <a:t>: “ the ability to access, analyse, evaluate and produce media content”</a:t>
            </a:r>
            <a:endParaRPr sz="1441">
              <a:solidFill>
                <a:srgbClr val="000000"/>
              </a:solidFill>
              <a:highlight>
                <a:srgbClr val="FFFFFF"/>
              </a:highlight>
              <a:latin typeface="Arial"/>
              <a:ea typeface="Arial"/>
              <a:cs typeface="Arial"/>
              <a:sym typeface="Arial"/>
            </a:endParaRPr>
          </a:p>
          <a:p>
            <a:pPr indent="0" lvl="0" marL="457200" rtl="0" algn="just">
              <a:lnSpc>
                <a:spcPct val="115000"/>
              </a:lnSpc>
              <a:spcBef>
                <a:spcPts val="0"/>
              </a:spcBef>
              <a:spcAft>
                <a:spcPts val="0"/>
              </a:spcAft>
              <a:buSzPct val="161178"/>
              <a:buNone/>
            </a:pPr>
            <a:r>
              <a:t/>
            </a:r>
            <a:endParaRPr sz="1441">
              <a:solidFill>
                <a:srgbClr val="333333"/>
              </a:solidFill>
              <a:highlight>
                <a:srgbClr val="FFFFFF"/>
              </a:highlight>
              <a:latin typeface="Arial"/>
              <a:ea typeface="Arial"/>
              <a:cs typeface="Arial"/>
              <a:sym typeface="Arial"/>
            </a:endParaRPr>
          </a:p>
          <a:p>
            <a:pPr indent="0" lvl="0" marL="0" rtl="0" algn="l">
              <a:lnSpc>
                <a:spcPct val="115000"/>
              </a:lnSpc>
              <a:spcBef>
                <a:spcPts val="0"/>
              </a:spcBef>
              <a:spcAft>
                <a:spcPts val="0"/>
              </a:spcAft>
              <a:buSzPct val="161178"/>
              <a:buNone/>
            </a:pPr>
            <a:r>
              <a:rPr b="1" lang="hu" sz="1441">
                <a:solidFill>
                  <a:srgbClr val="000000"/>
                </a:solidFill>
                <a:latin typeface="Arial"/>
                <a:ea typeface="Arial"/>
                <a:cs typeface="Arial"/>
                <a:sym typeface="Arial"/>
              </a:rPr>
              <a:t>Malmelin 2010</a:t>
            </a:r>
            <a:r>
              <a:rPr lang="hu" sz="1441">
                <a:solidFill>
                  <a:srgbClr val="000000"/>
                </a:solidFill>
                <a:latin typeface="Arial"/>
                <a:ea typeface="Arial"/>
                <a:cs typeface="Arial"/>
                <a:sym typeface="Arial"/>
              </a:rPr>
              <a:t>: 131 : </a:t>
            </a:r>
            <a:r>
              <a:rPr lang="hu" sz="1441">
                <a:solidFill>
                  <a:srgbClr val="333333"/>
                </a:solidFill>
                <a:highlight>
                  <a:srgbClr val="FFFFFF"/>
                </a:highlight>
                <a:latin typeface="Arial"/>
                <a:ea typeface="Arial"/>
                <a:cs typeface="Arial"/>
                <a:sym typeface="Arial"/>
              </a:rPr>
              <a:t>“the ability to read and critically analyse different forms and means of media representation. The development of personal media literacy begins with the realisation that every day, we receive thousands of messages that can potentially influence our opinions, attitudes, values and behaviour” </a:t>
            </a:r>
            <a:endParaRPr sz="214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9"/>
          <p:cNvSpPr txBox="1"/>
          <p:nvPr>
            <p:ph type="title"/>
          </p:nvPr>
        </p:nvSpPr>
        <p:spPr>
          <a:xfrm>
            <a:off x="311700" y="18887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hu"/>
              <a:t>Digital media literacy</a:t>
            </a:r>
            <a:endParaRPr/>
          </a:p>
        </p:txBody>
      </p:sp>
      <p:sp>
        <p:nvSpPr>
          <p:cNvPr id="110" name="Google Shape;110;p9"/>
          <p:cNvSpPr txBox="1"/>
          <p:nvPr>
            <p:ph idx="1" type="body"/>
          </p:nvPr>
        </p:nvSpPr>
        <p:spPr>
          <a:xfrm>
            <a:off x="311700" y="886075"/>
            <a:ext cx="4034700" cy="2519700"/>
          </a:xfrm>
          <a:prstGeom prst="rect">
            <a:avLst/>
          </a:prstGeom>
          <a:noFill/>
          <a:ln>
            <a:noFill/>
          </a:ln>
        </p:spPr>
        <p:txBody>
          <a:bodyPr anchorCtr="0" anchor="t" bIns="91425" lIns="91425" spcFirstLastPara="1" rIns="91425" wrap="square" tIns="91425">
            <a:normAutofit lnSpcReduction="10000"/>
          </a:bodyPr>
          <a:lstStyle/>
          <a:p>
            <a:pPr indent="0" lvl="0" marL="0" marR="0" rtl="0" algn="just">
              <a:lnSpc>
                <a:spcPct val="115000"/>
              </a:lnSpc>
              <a:spcBef>
                <a:spcPts val="1200"/>
              </a:spcBef>
              <a:spcAft>
                <a:spcPts val="0"/>
              </a:spcAft>
              <a:buSzPts val="1800"/>
              <a:buNone/>
            </a:pPr>
            <a:r>
              <a:rPr lang="hu" sz="1500"/>
              <a:t>Extension of media literacy in networked environments.</a:t>
            </a:r>
            <a:endParaRPr sz="1500"/>
          </a:p>
          <a:p>
            <a:pPr indent="-323850" lvl="0" marL="457200" marR="0" rtl="0" algn="just">
              <a:lnSpc>
                <a:spcPct val="115000"/>
              </a:lnSpc>
              <a:spcBef>
                <a:spcPts val="1200"/>
              </a:spcBef>
              <a:spcAft>
                <a:spcPts val="0"/>
              </a:spcAft>
              <a:buSzPts val="1500"/>
              <a:buChar char="●"/>
            </a:pPr>
            <a:r>
              <a:rPr lang="hu" sz="1500"/>
              <a:t>Active participation: create, modify, circulate content.</a:t>
            </a:r>
            <a:endParaRPr sz="1500"/>
          </a:p>
          <a:p>
            <a:pPr indent="-323850" lvl="0" marL="457200" marR="0" rtl="0" algn="just">
              <a:lnSpc>
                <a:spcPct val="115000"/>
              </a:lnSpc>
              <a:spcBef>
                <a:spcPts val="0"/>
              </a:spcBef>
              <a:spcAft>
                <a:spcPts val="0"/>
              </a:spcAft>
              <a:buSzPts val="1500"/>
              <a:buChar char="●"/>
            </a:pPr>
            <a:r>
              <a:rPr lang="hu" sz="1500"/>
              <a:t>Device-related and content-related competencies (Park, 2012).</a:t>
            </a:r>
            <a:endParaRPr sz="1500"/>
          </a:p>
          <a:p>
            <a:pPr indent="-323850" lvl="0" marL="457200" marR="0" rtl="0" algn="just">
              <a:lnSpc>
                <a:spcPct val="115000"/>
              </a:lnSpc>
              <a:spcBef>
                <a:spcPts val="0"/>
              </a:spcBef>
              <a:spcAft>
                <a:spcPts val="0"/>
              </a:spcAft>
              <a:buSzPts val="1500"/>
              <a:buChar char="●"/>
            </a:pPr>
            <a:r>
              <a:rPr lang="hu" sz="1500"/>
              <a:t>Second-level digital divide: skills and usage inequalities.</a:t>
            </a:r>
            <a:endParaRPr/>
          </a:p>
        </p:txBody>
      </p:sp>
      <p:graphicFrame>
        <p:nvGraphicFramePr>
          <p:cNvPr id="111" name="Google Shape;111;p9"/>
          <p:cNvGraphicFramePr/>
          <p:nvPr/>
        </p:nvGraphicFramePr>
        <p:xfrm>
          <a:off x="4572250" y="688205"/>
          <a:ext cx="3000000" cy="3000000"/>
        </p:xfrm>
        <a:graphic>
          <a:graphicData uri="http://schemas.openxmlformats.org/drawingml/2006/table">
            <a:tbl>
              <a:tblPr>
                <a:noFill/>
                <a:tableStyleId>{5EE726E6-3307-4684-8002-13BAF82F7A65}</a:tableStyleId>
              </a:tblPr>
              <a:tblGrid>
                <a:gridCol w="958450"/>
                <a:gridCol w="1677950"/>
                <a:gridCol w="1623650"/>
              </a:tblGrid>
              <a:tr h="377250">
                <a:tc>
                  <a:txBody>
                    <a:bodyPr/>
                    <a:lstStyle/>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 </a:t>
                      </a:r>
                      <a:endParaRPr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b="1" lang="hu" sz="1200" u="none" cap="none" strike="noStrike">
                          <a:solidFill>
                            <a:schemeClr val="dk2"/>
                          </a:solidFill>
                          <a:highlight>
                            <a:srgbClr val="FFFFFF"/>
                          </a:highlight>
                          <a:latin typeface="Proxima Nova"/>
                          <a:ea typeface="Proxima Nova"/>
                          <a:cs typeface="Proxima Nova"/>
                          <a:sym typeface="Proxima Nova"/>
                        </a:rPr>
                        <a:t>Device literacy</a:t>
                      </a:r>
                      <a:endParaRPr b="1"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b="1" lang="hu" sz="1200" u="none" cap="none" strike="noStrike">
                          <a:solidFill>
                            <a:schemeClr val="dk2"/>
                          </a:solidFill>
                          <a:highlight>
                            <a:srgbClr val="FFFFFF"/>
                          </a:highlight>
                          <a:latin typeface="Proxima Nova"/>
                          <a:ea typeface="Proxima Nova"/>
                          <a:cs typeface="Proxima Nova"/>
                          <a:sym typeface="Proxima Nova"/>
                        </a:rPr>
                        <a:t>Content literacy</a:t>
                      </a:r>
                      <a:endParaRPr b="1"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86800">
                <a:tc>
                  <a:txBody>
                    <a:bodyPr/>
                    <a:lstStyle/>
                    <a:p>
                      <a:pPr indent="0" lvl="0" marL="0" marR="0" rtl="0" algn="just">
                        <a:lnSpc>
                          <a:spcPct val="100000"/>
                        </a:lnSpc>
                        <a:spcBef>
                          <a:spcPts val="0"/>
                        </a:spcBef>
                        <a:spcAft>
                          <a:spcPts val="0"/>
                        </a:spcAft>
                        <a:buClr>
                          <a:srgbClr val="000000"/>
                        </a:buClr>
                        <a:buSzPts val="1200"/>
                        <a:buFont typeface="Arial"/>
                        <a:buNone/>
                      </a:pPr>
                      <a:r>
                        <a:rPr b="1" lang="hu" sz="1200" u="none" cap="none" strike="noStrike">
                          <a:solidFill>
                            <a:schemeClr val="dk2"/>
                          </a:solidFill>
                          <a:highlight>
                            <a:srgbClr val="FFFFFF"/>
                          </a:highlight>
                          <a:latin typeface="Proxima Nova"/>
                          <a:ea typeface="Proxima Nova"/>
                          <a:cs typeface="Proxima Nova"/>
                          <a:sym typeface="Proxima Nova"/>
                        </a:rPr>
                        <a:t>Access</a:t>
                      </a:r>
                      <a:endParaRPr b="1"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Device ownership, access to service</a:t>
                      </a:r>
                      <a:endParaRPr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Ability to search, find and filter relevant content</a:t>
                      </a:r>
                      <a:endParaRPr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021225">
                <a:tc>
                  <a:txBody>
                    <a:bodyPr/>
                    <a:lstStyle/>
                    <a:p>
                      <a:pPr indent="0" lvl="0" marL="0" marR="0" rtl="0" algn="just">
                        <a:lnSpc>
                          <a:spcPct val="100000"/>
                        </a:lnSpc>
                        <a:spcBef>
                          <a:spcPts val="0"/>
                        </a:spcBef>
                        <a:spcAft>
                          <a:spcPts val="0"/>
                        </a:spcAft>
                        <a:buClr>
                          <a:srgbClr val="000000"/>
                        </a:buClr>
                        <a:buSzPts val="1200"/>
                        <a:buFont typeface="Arial"/>
                        <a:buNone/>
                      </a:pPr>
                      <a:r>
                        <a:rPr b="1" lang="hu" sz="1200" u="none" cap="none" strike="noStrike">
                          <a:solidFill>
                            <a:schemeClr val="dk2"/>
                          </a:solidFill>
                          <a:highlight>
                            <a:srgbClr val="FFFFFF"/>
                          </a:highlight>
                          <a:latin typeface="Proxima Nova"/>
                          <a:ea typeface="Proxima Nova"/>
                          <a:cs typeface="Proxima Nova"/>
                          <a:sym typeface="Proxima Nova"/>
                        </a:rPr>
                        <a:t>Understand</a:t>
                      </a:r>
                      <a:endParaRPr b="1"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Understand the basic nature of technology and know how to operate at a functional level</a:t>
                      </a:r>
                      <a:endParaRPr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Ability to understand and critically</a:t>
                      </a:r>
                      <a:endParaRPr sz="1200" u="none" cap="none" strike="noStrike">
                        <a:solidFill>
                          <a:schemeClr val="dk2"/>
                        </a:solidFill>
                        <a:highlight>
                          <a:srgbClr val="FFFFFF"/>
                        </a:highlight>
                        <a:latin typeface="Proxima Nova"/>
                        <a:ea typeface="Proxima Nova"/>
                        <a:cs typeface="Proxima Nova"/>
                        <a:sym typeface="Proxima Nova"/>
                      </a:endParaRPr>
                    </a:p>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analyse content</a:t>
                      </a:r>
                      <a:endParaRPr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672800">
                <a:tc>
                  <a:txBody>
                    <a:bodyPr/>
                    <a:lstStyle/>
                    <a:p>
                      <a:pPr indent="0" lvl="0" marL="0" marR="0" rtl="0" algn="just">
                        <a:lnSpc>
                          <a:spcPct val="100000"/>
                        </a:lnSpc>
                        <a:spcBef>
                          <a:spcPts val="0"/>
                        </a:spcBef>
                        <a:spcAft>
                          <a:spcPts val="0"/>
                        </a:spcAft>
                        <a:buClr>
                          <a:srgbClr val="000000"/>
                        </a:buClr>
                        <a:buSzPts val="1200"/>
                        <a:buFont typeface="Arial"/>
                        <a:buNone/>
                      </a:pPr>
                      <a:r>
                        <a:rPr b="1" lang="hu" sz="1200" u="none" cap="none" strike="noStrike">
                          <a:solidFill>
                            <a:schemeClr val="dk2"/>
                          </a:solidFill>
                          <a:highlight>
                            <a:srgbClr val="FFFFFF"/>
                          </a:highlight>
                          <a:latin typeface="Proxima Nova"/>
                          <a:ea typeface="Proxima Nova"/>
                          <a:cs typeface="Proxima Nova"/>
                          <a:sym typeface="Proxima Nova"/>
                        </a:rPr>
                        <a:t>Create</a:t>
                      </a:r>
                      <a:endParaRPr b="1"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Ability to produce, reproduce</a:t>
                      </a:r>
                      <a:endParaRPr sz="1200" u="none" cap="none" strike="noStrike">
                        <a:solidFill>
                          <a:schemeClr val="dk2"/>
                        </a:solidFill>
                        <a:highlight>
                          <a:srgbClr val="FFFFFF"/>
                        </a:highlight>
                        <a:latin typeface="Proxima Nova"/>
                        <a:ea typeface="Proxima Nova"/>
                        <a:cs typeface="Proxima Nova"/>
                        <a:sym typeface="Proxima Nova"/>
                      </a:endParaRPr>
                    </a:p>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and create content using digital</a:t>
                      </a:r>
                      <a:endParaRPr sz="1200" u="none" cap="none" strike="noStrike">
                        <a:solidFill>
                          <a:schemeClr val="dk2"/>
                        </a:solidFill>
                        <a:highlight>
                          <a:srgbClr val="FFFFFF"/>
                        </a:highlight>
                        <a:latin typeface="Proxima Nova"/>
                        <a:ea typeface="Proxima Nova"/>
                        <a:cs typeface="Proxima Nova"/>
                        <a:sym typeface="Proxima Nova"/>
                      </a:endParaRPr>
                    </a:p>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technology</a:t>
                      </a:r>
                      <a:endParaRPr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Ability to form opinions, ideas</a:t>
                      </a:r>
                      <a:endParaRPr sz="1200" u="none" cap="none" strike="noStrike">
                        <a:solidFill>
                          <a:schemeClr val="dk2"/>
                        </a:solidFill>
                        <a:highlight>
                          <a:srgbClr val="FFFFFF"/>
                        </a:highlight>
                        <a:latin typeface="Proxima Nova"/>
                        <a:ea typeface="Proxima Nova"/>
                        <a:cs typeface="Proxima Nova"/>
                        <a:sym typeface="Proxima Nova"/>
                      </a:endParaRPr>
                    </a:p>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and convert into digital content.</a:t>
                      </a:r>
                      <a:endParaRPr sz="1200" u="none" cap="none" strike="noStrike">
                        <a:solidFill>
                          <a:schemeClr val="dk2"/>
                        </a:solidFill>
                        <a:highlight>
                          <a:srgbClr val="FFFFFF"/>
                        </a:highlight>
                        <a:latin typeface="Proxima Nova"/>
                        <a:ea typeface="Proxima Nova"/>
                        <a:cs typeface="Proxima Nova"/>
                        <a:sym typeface="Proxima Nova"/>
                      </a:endParaRPr>
                    </a:p>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Knowledge of the social impact,</a:t>
                      </a:r>
                      <a:endParaRPr sz="1200" u="none" cap="none" strike="noStrike">
                        <a:solidFill>
                          <a:schemeClr val="dk2"/>
                        </a:solidFill>
                        <a:highlight>
                          <a:srgbClr val="FFFFFF"/>
                        </a:highlight>
                        <a:latin typeface="Proxima Nova"/>
                        <a:ea typeface="Proxima Nova"/>
                        <a:cs typeface="Proxima Nova"/>
                        <a:sym typeface="Proxima Nova"/>
                      </a:endParaRPr>
                    </a:p>
                    <a:p>
                      <a:pPr indent="0" lvl="0" marL="0" marR="0" rtl="0" algn="just">
                        <a:lnSpc>
                          <a:spcPct val="100000"/>
                        </a:lnSpc>
                        <a:spcBef>
                          <a:spcPts val="0"/>
                        </a:spcBef>
                        <a:spcAft>
                          <a:spcPts val="0"/>
                        </a:spcAft>
                        <a:buClr>
                          <a:srgbClr val="000000"/>
                        </a:buClr>
                        <a:buSzPts val="1200"/>
                        <a:buFont typeface="Arial"/>
                        <a:buNone/>
                      </a:pPr>
                      <a:r>
                        <a:rPr lang="hu" sz="1200" u="none" cap="none" strike="noStrike">
                          <a:solidFill>
                            <a:schemeClr val="dk2"/>
                          </a:solidFill>
                          <a:highlight>
                            <a:srgbClr val="FFFFFF"/>
                          </a:highlight>
                          <a:latin typeface="Proxima Nova"/>
                          <a:ea typeface="Proxima Nova"/>
                          <a:cs typeface="Proxima Nova"/>
                          <a:sym typeface="Proxima Nova"/>
                        </a:rPr>
                        <a:t>cyber etiquette and ethics.</a:t>
                      </a:r>
                      <a:endParaRPr sz="1200" u="none" cap="none" strike="noStrike">
                        <a:solidFill>
                          <a:schemeClr val="dk2"/>
                        </a:solidFill>
                        <a:highlight>
                          <a:srgbClr val="FFFFFF"/>
                        </a:highlight>
                        <a:latin typeface="Proxima Nova"/>
                        <a:ea typeface="Proxima Nova"/>
                        <a:cs typeface="Proxima Nova"/>
                        <a:sym typeface="Proxima Nova"/>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pic>
        <p:nvPicPr>
          <p:cNvPr id="112" name="Google Shape;112;p9"/>
          <p:cNvPicPr preferRelativeResize="0"/>
          <p:nvPr/>
        </p:nvPicPr>
        <p:blipFill rotWithShape="1">
          <a:blip r:embed="rId3">
            <a:alphaModFix/>
          </a:blip>
          <a:srcRect b="0" l="0" r="0" t="0"/>
          <a:stretch/>
        </p:blipFill>
        <p:spPr>
          <a:xfrm>
            <a:off x="311700" y="3179765"/>
            <a:ext cx="1885789" cy="1774860"/>
          </a:xfrm>
          <a:prstGeom prst="rect">
            <a:avLst/>
          </a:prstGeom>
          <a:noFill/>
          <a:ln>
            <a:noFill/>
          </a:ln>
        </p:spPr>
      </p:pic>
      <p:pic>
        <p:nvPicPr>
          <p:cNvPr id="113" name="Google Shape;113;p9"/>
          <p:cNvPicPr preferRelativeResize="0"/>
          <p:nvPr/>
        </p:nvPicPr>
        <p:blipFill rotWithShape="1">
          <a:blip r:embed="rId4">
            <a:alphaModFix/>
          </a:blip>
          <a:srcRect b="0" l="0" r="0" t="0"/>
          <a:stretch/>
        </p:blipFill>
        <p:spPr>
          <a:xfrm>
            <a:off x="2423339" y="3124360"/>
            <a:ext cx="1885789" cy="188578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0"/>
          <p:cNvSpPr txBox="1"/>
          <p:nvPr>
            <p:ph type="title"/>
          </p:nvPr>
        </p:nvSpPr>
        <p:spPr>
          <a:xfrm>
            <a:off x="311700" y="2401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hu"/>
              <a:t>Information literacy</a:t>
            </a:r>
            <a:endParaRPr/>
          </a:p>
        </p:txBody>
      </p:sp>
      <p:sp>
        <p:nvSpPr>
          <p:cNvPr id="119" name="Google Shape;119;p10"/>
          <p:cNvSpPr txBox="1"/>
          <p:nvPr>
            <p:ph idx="1" type="body"/>
          </p:nvPr>
        </p:nvSpPr>
        <p:spPr>
          <a:xfrm>
            <a:off x="311700" y="905750"/>
            <a:ext cx="5633100" cy="40779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1200"/>
              </a:spcBef>
              <a:spcAft>
                <a:spcPts val="0"/>
              </a:spcAft>
              <a:buSzPts val="1800"/>
              <a:buNone/>
            </a:pPr>
            <a:r>
              <a:rPr lang="hu" sz="1700"/>
              <a:t>Recognizing information needs (ALA, 1989) &amp;</a:t>
            </a:r>
            <a:endParaRPr sz="1700"/>
          </a:p>
          <a:p>
            <a:pPr indent="-336550" lvl="0" marL="457200" marR="0" rtl="0" algn="just">
              <a:lnSpc>
                <a:spcPct val="115000"/>
              </a:lnSpc>
              <a:spcBef>
                <a:spcPts val="1200"/>
              </a:spcBef>
              <a:spcAft>
                <a:spcPts val="0"/>
              </a:spcAft>
              <a:buSzPts val="1700"/>
              <a:buChar char="●"/>
            </a:pPr>
            <a:r>
              <a:rPr lang="hu" sz="1700"/>
              <a:t>Identifying, evaluating, and effectively using information.</a:t>
            </a:r>
            <a:endParaRPr sz="1700"/>
          </a:p>
          <a:p>
            <a:pPr indent="-336550" lvl="0" marL="457200" marR="0" rtl="0" algn="just">
              <a:lnSpc>
                <a:spcPct val="115000"/>
              </a:lnSpc>
              <a:spcBef>
                <a:spcPts val="0"/>
              </a:spcBef>
              <a:spcAft>
                <a:spcPts val="0"/>
              </a:spcAft>
              <a:buSzPts val="1700"/>
              <a:buChar char="●"/>
            </a:pPr>
            <a:r>
              <a:rPr lang="hu" sz="1700"/>
              <a:t>Critical thinking and source credibility assessment.</a:t>
            </a:r>
            <a:endParaRPr sz="1700"/>
          </a:p>
          <a:p>
            <a:pPr indent="-336550" lvl="0" marL="457200" marR="0" rtl="0" algn="just">
              <a:lnSpc>
                <a:spcPct val="115000"/>
              </a:lnSpc>
              <a:spcBef>
                <a:spcPts val="0"/>
              </a:spcBef>
              <a:spcAft>
                <a:spcPts val="0"/>
              </a:spcAft>
              <a:buSzPts val="1700"/>
              <a:buChar char="●"/>
            </a:pPr>
            <a:r>
              <a:rPr lang="hu" sz="1700"/>
              <a:t>Foundation of informed democratic participation.</a:t>
            </a:r>
            <a:endParaRPr sz="1700"/>
          </a:p>
          <a:p>
            <a:pPr indent="0" lvl="0" marL="0" rtl="0" algn="l">
              <a:lnSpc>
                <a:spcPct val="115000"/>
              </a:lnSpc>
              <a:spcBef>
                <a:spcPts val="1200"/>
              </a:spcBef>
              <a:spcAft>
                <a:spcPts val="0"/>
              </a:spcAft>
              <a:buSzPts val="1800"/>
              <a:buNone/>
            </a:pPr>
            <a:r>
              <a:rPr lang="hu" sz="1700"/>
              <a:t>Meta-competence integrating multiple literacies:</a:t>
            </a:r>
            <a:endParaRPr sz="1900">
              <a:solidFill>
                <a:srgbClr val="1F497D"/>
              </a:solidFill>
              <a:latin typeface="Calibri"/>
              <a:ea typeface="Calibri"/>
              <a:cs typeface="Calibri"/>
              <a:sym typeface="Calibri"/>
            </a:endParaRPr>
          </a:p>
          <a:p>
            <a:pPr indent="-336550" lvl="0" marL="457200" marR="0" rtl="0" algn="just">
              <a:lnSpc>
                <a:spcPct val="115000"/>
              </a:lnSpc>
              <a:spcBef>
                <a:spcPts val="1200"/>
              </a:spcBef>
              <a:spcAft>
                <a:spcPts val="0"/>
              </a:spcAft>
              <a:buSzPts val="1700"/>
              <a:buChar char="●"/>
            </a:pPr>
            <a:r>
              <a:rPr lang="hu" sz="1700"/>
              <a:t>Access, management, evaluation, creation, communication.</a:t>
            </a:r>
            <a:endParaRPr sz="1700"/>
          </a:p>
          <a:p>
            <a:pPr indent="-336550" lvl="0" marL="457200" marR="0" rtl="0" algn="just">
              <a:lnSpc>
                <a:spcPct val="115000"/>
              </a:lnSpc>
              <a:spcBef>
                <a:spcPts val="0"/>
              </a:spcBef>
              <a:spcAft>
                <a:spcPts val="0"/>
              </a:spcAft>
              <a:buSzPts val="1700"/>
              <a:buChar char="●"/>
            </a:pPr>
            <a:r>
              <a:rPr lang="hu" sz="1700"/>
              <a:t>Closely linked to digital divide and social inclusion.</a:t>
            </a:r>
            <a:endParaRPr sz="1700"/>
          </a:p>
          <a:p>
            <a:pPr indent="-336550" lvl="0" marL="457200" marR="0" rtl="0" algn="just">
              <a:lnSpc>
                <a:spcPct val="115000"/>
              </a:lnSpc>
              <a:spcBef>
                <a:spcPts val="0"/>
              </a:spcBef>
              <a:spcAft>
                <a:spcPts val="0"/>
              </a:spcAft>
              <a:buSzPts val="1700"/>
              <a:buChar char="●"/>
            </a:pPr>
            <a:r>
              <a:rPr lang="hu" sz="1700"/>
              <a:t>Includes techno-ethical awareness (privacy, identity, copyright).</a:t>
            </a:r>
            <a:endParaRPr sz="1700"/>
          </a:p>
          <a:p>
            <a:pPr indent="0" lvl="0" marL="457200" marR="0" rtl="0" algn="just">
              <a:lnSpc>
                <a:spcPct val="115000"/>
              </a:lnSpc>
              <a:spcBef>
                <a:spcPts val="1200"/>
              </a:spcBef>
              <a:spcAft>
                <a:spcPts val="1200"/>
              </a:spcAft>
              <a:buSzPts val="1800"/>
              <a:buNone/>
            </a:pPr>
            <a:r>
              <a:t/>
            </a:r>
            <a:endParaRPr sz="1700"/>
          </a:p>
        </p:txBody>
      </p:sp>
      <p:pic>
        <p:nvPicPr>
          <p:cNvPr id="120" name="Google Shape;120;p10"/>
          <p:cNvPicPr preferRelativeResize="0"/>
          <p:nvPr/>
        </p:nvPicPr>
        <p:blipFill rotWithShape="1">
          <a:blip r:embed="rId3">
            <a:alphaModFix/>
          </a:blip>
          <a:srcRect b="0" l="0" r="0" t="0"/>
          <a:stretch/>
        </p:blipFill>
        <p:spPr>
          <a:xfrm>
            <a:off x="6639550" y="1254950"/>
            <a:ext cx="2377175" cy="2010225"/>
          </a:xfrm>
          <a:prstGeom prst="rect">
            <a:avLst/>
          </a:prstGeom>
          <a:noFill/>
          <a:ln>
            <a:noFill/>
          </a:ln>
        </p:spPr>
      </p:pic>
      <p:pic>
        <p:nvPicPr>
          <p:cNvPr id="121" name="Google Shape;121;p10"/>
          <p:cNvPicPr preferRelativeResize="0"/>
          <p:nvPr/>
        </p:nvPicPr>
        <p:blipFill rotWithShape="1">
          <a:blip r:embed="rId4">
            <a:alphaModFix/>
          </a:blip>
          <a:srcRect b="0" l="0" r="0" t="0"/>
          <a:stretch/>
        </p:blipFill>
        <p:spPr>
          <a:xfrm>
            <a:off x="5995650" y="3312400"/>
            <a:ext cx="3148350" cy="17593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1"/>
          <p:cNvSpPr txBox="1"/>
          <p:nvPr>
            <p:ph type="title"/>
          </p:nvPr>
        </p:nvSpPr>
        <p:spPr>
          <a:xfrm>
            <a:off x="311700" y="1479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hu"/>
              <a:t>Advertising literacy</a:t>
            </a:r>
            <a:endParaRPr/>
          </a:p>
        </p:txBody>
      </p:sp>
      <p:pic>
        <p:nvPicPr>
          <p:cNvPr id="127" name="Google Shape;127;p11"/>
          <p:cNvPicPr preferRelativeResize="0"/>
          <p:nvPr/>
        </p:nvPicPr>
        <p:blipFill rotWithShape="1">
          <a:blip r:embed="rId3">
            <a:alphaModFix/>
          </a:blip>
          <a:srcRect b="0" l="0" r="0" t="0"/>
          <a:stretch/>
        </p:blipFill>
        <p:spPr>
          <a:xfrm>
            <a:off x="615811" y="720600"/>
            <a:ext cx="7912387" cy="4384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hu"/>
              <a:t>Advertising literacy</a:t>
            </a:r>
            <a:endParaRPr/>
          </a:p>
        </p:txBody>
      </p:sp>
      <p:sp>
        <p:nvSpPr>
          <p:cNvPr id="133" name="Google Shape;133;p12"/>
          <p:cNvSpPr txBox="1"/>
          <p:nvPr>
            <p:ph idx="1" type="body"/>
          </p:nvPr>
        </p:nvSpPr>
        <p:spPr>
          <a:xfrm>
            <a:off x="3209150" y="1293075"/>
            <a:ext cx="5112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400"/>
              </a:spcBef>
              <a:spcAft>
                <a:spcPts val="0"/>
              </a:spcAft>
              <a:buSzPts val="1800"/>
              <a:buNone/>
            </a:pPr>
            <a:r>
              <a:rPr lang="hu" sz="2100"/>
              <a:t>Subfield of media literacy focused on commercial communication.</a:t>
            </a:r>
            <a:endParaRPr sz="2100"/>
          </a:p>
          <a:p>
            <a:pPr indent="-361950" lvl="0" marL="457200" rtl="0" algn="l">
              <a:lnSpc>
                <a:spcPct val="115000"/>
              </a:lnSpc>
              <a:spcBef>
                <a:spcPts val="400"/>
              </a:spcBef>
              <a:spcAft>
                <a:spcPts val="0"/>
              </a:spcAft>
              <a:buSzPts val="2100"/>
              <a:buChar char="●"/>
            </a:pPr>
            <a:r>
              <a:rPr lang="hu" sz="2100"/>
              <a:t>Recognition of persuasive intent and branding strategies.</a:t>
            </a:r>
            <a:endParaRPr sz="2100"/>
          </a:p>
          <a:p>
            <a:pPr indent="-361950" lvl="0" marL="457200" rtl="0" algn="l">
              <a:lnSpc>
                <a:spcPct val="115000"/>
              </a:lnSpc>
              <a:spcBef>
                <a:spcPts val="0"/>
              </a:spcBef>
              <a:spcAft>
                <a:spcPts val="0"/>
              </a:spcAft>
              <a:buSzPts val="2100"/>
              <a:buChar char="●"/>
            </a:pPr>
            <a:r>
              <a:rPr lang="hu" sz="2100"/>
              <a:t>Understanding symbolic, ideological and economic dimensions.</a:t>
            </a:r>
            <a:endParaRPr sz="2100"/>
          </a:p>
          <a:p>
            <a:pPr indent="-361950" lvl="0" marL="457200" rtl="0" algn="l">
              <a:lnSpc>
                <a:spcPct val="115000"/>
              </a:lnSpc>
              <a:spcBef>
                <a:spcPts val="0"/>
              </a:spcBef>
              <a:spcAft>
                <a:spcPts val="0"/>
              </a:spcAft>
              <a:buSzPts val="2100"/>
              <a:buChar char="●"/>
            </a:pPr>
            <a:r>
              <a:rPr lang="hu" sz="2100"/>
              <a:t>Native advertising, influencer marketing, branded content...</a:t>
            </a:r>
            <a:endParaRPr sz="2100"/>
          </a:p>
          <a:p>
            <a:pPr indent="0" lvl="0" marL="0" rtl="0" algn="l">
              <a:lnSpc>
                <a:spcPct val="115000"/>
              </a:lnSpc>
              <a:spcBef>
                <a:spcPts val="0"/>
              </a:spcBef>
              <a:spcAft>
                <a:spcPts val="1200"/>
              </a:spcAft>
              <a:buSzPts val="1800"/>
              <a:buNone/>
            </a:pPr>
            <a:r>
              <a:t/>
            </a:r>
            <a:endParaRPr sz="2200"/>
          </a:p>
        </p:txBody>
      </p:sp>
      <p:pic>
        <p:nvPicPr>
          <p:cNvPr id="134" name="Google Shape;134;p12"/>
          <p:cNvPicPr preferRelativeResize="0"/>
          <p:nvPr/>
        </p:nvPicPr>
        <p:blipFill rotWithShape="1">
          <a:blip r:embed="rId3">
            <a:alphaModFix/>
          </a:blip>
          <a:srcRect b="0" l="0" r="0" t="0"/>
          <a:stretch/>
        </p:blipFill>
        <p:spPr>
          <a:xfrm>
            <a:off x="152400" y="1170125"/>
            <a:ext cx="2550713" cy="3820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hu"/>
              <a:t>Dimensions of advertising literacy	</a:t>
            </a:r>
            <a:endParaRPr/>
          </a:p>
        </p:txBody>
      </p:sp>
      <p:sp>
        <p:nvSpPr>
          <p:cNvPr id="140" name="Google Shape;140;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hu">
                <a:solidFill>
                  <a:srgbClr val="FFFFFF"/>
                </a:solidFill>
                <a:latin typeface="Calibri"/>
                <a:ea typeface="Calibri"/>
                <a:cs typeface="Calibri"/>
                <a:sym typeface="Calibri"/>
              </a:rPr>
              <a:t>Dimension</a:t>
            </a:r>
            <a:endParaRPr b="1">
              <a:solidFill>
                <a:srgbClr val="FFFFFF"/>
              </a:solidFill>
              <a:latin typeface="Calibri"/>
              <a:ea typeface="Calibri"/>
              <a:cs typeface="Calibri"/>
              <a:sym typeface="Calibri"/>
            </a:endParaRPr>
          </a:p>
          <a:p>
            <a:pPr indent="0" lvl="0" marL="0" rtl="0" algn="l">
              <a:lnSpc>
                <a:spcPct val="115000"/>
              </a:lnSpc>
              <a:spcBef>
                <a:spcPts val="0"/>
              </a:spcBef>
              <a:spcAft>
                <a:spcPts val="0"/>
              </a:spcAft>
              <a:buSzPts val="1800"/>
              <a:buNone/>
            </a:pPr>
            <a:r>
              <a:rPr b="1" lang="hu">
                <a:solidFill>
                  <a:srgbClr val="FFFFFF"/>
                </a:solidFill>
                <a:latin typeface="Calibri"/>
                <a:ea typeface="Calibri"/>
                <a:cs typeface="Calibri"/>
                <a:sym typeface="Calibri"/>
              </a:rPr>
              <a:t>Focus</a:t>
            </a:r>
            <a:endParaRPr/>
          </a:p>
        </p:txBody>
      </p:sp>
      <p:graphicFrame>
        <p:nvGraphicFramePr>
          <p:cNvPr id="141" name="Google Shape;141;p13"/>
          <p:cNvGraphicFramePr/>
          <p:nvPr/>
        </p:nvGraphicFramePr>
        <p:xfrm>
          <a:off x="675850" y="1291375"/>
          <a:ext cx="3000000" cy="3000000"/>
        </p:xfrm>
        <a:graphic>
          <a:graphicData uri="http://schemas.openxmlformats.org/drawingml/2006/table">
            <a:tbl>
              <a:tblPr>
                <a:noFill/>
                <a:tableStyleId>{8BB0A799-F372-4882-A0A8-90EEAF01BE56}</a:tableStyleId>
              </a:tblPr>
              <a:tblGrid>
                <a:gridCol w="2611100"/>
                <a:gridCol w="2611100"/>
                <a:gridCol w="2611100"/>
              </a:tblGrid>
              <a:tr h="381000">
                <a:tc>
                  <a:txBody>
                    <a:bodyPr/>
                    <a:lstStyle/>
                    <a:p>
                      <a:pPr indent="0" lvl="0" marL="0" marR="0" rtl="0" algn="l">
                        <a:lnSpc>
                          <a:spcPct val="115000"/>
                        </a:lnSpc>
                        <a:spcBef>
                          <a:spcPts val="0"/>
                        </a:spcBef>
                        <a:spcAft>
                          <a:spcPts val="0"/>
                        </a:spcAft>
                        <a:buClr>
                          <a:srgbClr val="000000"/>
                        </a:buClr>
                        <a:buSzPts val="1800"/>
                        <a:buFont typeface="Arial"/>
                        <a:buNone/>
                      </a:pPr>
                      <a:r>
                        <a:rPr b="1" lang="hu" sz="1800" u="none" cap="none" strike="noStrike">
                          <a:solidFill>
                            <a:schemeClr val="dk2"/>
                          </a:solidFill>
                          <a:latin typeface="Calibri"/>
                          <a:ea typeface="Calibri"/>
                          <a:cs typeface="Calibri"/>
                          <a:sym typeface="Calibri"/>
                        </a:rPr>
                        <a:t>Dimension</a:t>
                      </a:r>
                      <a:endParaRPr b="1" sz="1800" u="none" cap="none" strike="noStrike">
                        <a:solidFill>
                          <a:schemeClr val="dk2"/>
                        </a:solidFill>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b="1" lang="hu" sz="1800" u="none" cap="none" strike="noStrike">
                          <a:solidFill>
                            <a:schemeClr val="dk2"/>
                          </a:solidFill>
                          <a:latin typeface="Calibri"/>
                          <a:ea typeface="Calibri"/>
                          <a:cs typeface="Calibri"/>
                          <a:sym typeface="Calibri"/>
                        </a:rPr>
                        <a:t>Focus</a:t>
                      </a:r>
                      <a:endParaRPr b="1" sz="1800" u="none" cap="none" strike="noStrike">
                        <a:solidFill>
                          <a:schemeClr val="dk2"/>
                        </a:solidFill>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b="1" lang="hu" sz="1800" u="none" cap="none" strike="noStrike">
                          <a:solidFill>
                            <a:schemeClr val="dk2"/>
                          </a:solidFill>
                          <a:latin typeface="Calibri"/>
                          <a:ea typeface="Calibri"/>
                          <a:cs typeface="Calibri"/>
                          <a:sym typeface="Calibri"/>
                        </a:rPr>
                        <a:t>Analytical Emphasis</a:t>
                      </a:r>
                      <a:endParaRPr b="1" sz="1800" u="none" cap="none" strike="noStrike">
                        <a:solidFill>
                          <a:schemeClr val="dk2"/>
                        </a:solidFill>
                        <a:latin typeface="Calibri"/>
                        <a:ea typeface="Calibri"/>
                        <a:cs typeface="Calibri"/>
                        <a:sym typeface="Calibri"/>
                      </a:endParaRPr>
                    </a:p>
                  </a:txBody>
                  <a:tcPr marT="91425" marB="91425" marR="91425" marL="91425"/>
                </a:tc>
              </a:tr>
              <a:tr h="381000">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Informational</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Sources &amp; knowledge</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Evaluation of accuracy and credibility</a:t>
                      </a:r>
                      <a:endParaRPr sz="1800" u="none" cap="none" strike="noStrike">
                        <a:latin typeface="Calibri"/>
                        <a:ea typeface="Calibri"/>
                        <a:cs typeface="Calibri"/>
                        <a:sym typeface="Calibri"/>
                      </a:endParaRPr>
                    </a:p>
                  </a:txBody>
                  <a:tcPr marT="91425" marB="91425" marR="91425" marL="91425"/>
                </a:tc>
              </a:tr>
              <a:tr h="381000">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Visual / Aesthetic</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Design &amp; symbolism</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Interpretation of visual codes</a:t>
                      </a:r>
                      <a:endParaRPr sz="1800" u="none" cap="none" strike="noStrike">
                        <a:latin typeface="Calibri"/>
                        <a:ea typeface="Calibri"/>
                        <a:cs typeface="Calibri"/>
                        <a:sym typeface="Calibri"/>
                      </a:endParaRPr>
                    </a:p>
                  </a:txBody>
                  <a:tcPr marT="91425" marB="91425" marR="91425" marL="91425"/>
                </a:tc>
              </a:tr>
              <a:tr h="381000">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Rhetorical</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Persuasion tactics</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Strategies, goals, target groups</a:t>
                      </a:r>
                      <a:endParaRPr sz="1800" u="none" cap="none" strike="noStrike">
                        <a:latin typeface="Calibri"/>
                        <a:ea typeface="Calibri"/>
                        <a:cs typeface="Calibri"/>
                        <a:sym typeface="Calibri"/>
                      </a:endParaRPr>
                    </a:p>
                  </a:txBody>
                  <a:tcPr marT="91425" marB="91425" marR="91425" marL="91425"/>
                </a:tc>
              </a:tr>
              <a:tr h="381000">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Promotional</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Commercial logic</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800"/>
                        <a:buFont typeface="Arial"/>
                        <a:buNone/>
                      </a:pPr>
                      <a:r>
                        <a:rPr lang="hu" sz="1800" u="none" cap="none" strike="noStrike">
                          <a:latin typeface="Calibri"/>
                          <a:ea typeface="Calibri"/>
                          <a:cs typeface="Calibri"/>
                          <a:sym typeface="Calibri"/>
                        </a:rPr>
                        <a:t>Product placement &amp; branded content</a:t>
                      </a:r>
                      <a:endParaRPr sz="1800" u="none" cap="none" strike="noStrike">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p:txBody>
      </p:sp>
      <p:sp>
        <p:nvSpPr>
          <p:cNvPr id="147" name="Google Shape;147;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id="148" name="Google Shape;148;p14"/>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