
<file path=[Content_Types].xml><?xml version="1.0" encoding="utf-8"?>
<Types xmlns="http://schemas.openxmlformats.org/package/2006/content-types">
  <Default ContentType="application/vnd.openxmlformats-officedocument.spreadsheetml.sheet" Extension="xlsx"/>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1.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1.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ms-office.chartstyle+xml" PartName="/ppt/charts/style1.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4" roundtripDataSignature="AMtx7mhVyUeUpo7IiW57IznaSTBl+wLNz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A887153-B76B-4501-BF64-61BEDD0AD78A}">
  <a:tblStyle styleId="{8A887153-B76B-4501-BF64-61BEDD0AD78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BAFAA49D-696A-4242-AF2E-FED23D15B430}" styleName="Table_1">
    <a:wholeTbl>
      <a:tcTxStyle b="off" i="off">
        <a:font>
          <a:latin typeface="Tw Cen MT"/>
          <a:ea typeface="Tw Cen MT"/>
          <a:cs typeface="Tw Cen M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FF6E8"/>
          </a:solidFill>
        </a:fill>
      </a:tcStyle>
    </a:wholeTbl>
    <a:band1H>
      <a:tcTxStyle/>
      <a:tcStyle>
        <a:fill>
          <a:solidFill>
            <a:srgbClr val="DDEDCE"/>
          </a:solidFill>
        </a:fill>
      </a:tcStyle>
    </a:band1H>
    <a:band2H>
      <a:tcTxStyle/>
    </a:band2H>
    <a:band1V>
      <a:tcTxStyle/>
      <a:tcStyle>
        <a:fill>
          <a:solidFill>
            <a:srgbClr val="DDEDCE"/>
          </a:solidFill>
        </a:fill>
      </a:tcStyle>
    </a:band1V>
    <a:band2V>
      <a:tcTxStyle/>
    </a:band2V>
    <a:lastCol>
      <a:tcTxStyle b="on" i="off">
        <a:font>
          <a:latin typeface="Tw Cen MT"/>
          <a:ea typeface="Tw Cen MT"/>
          <a:cs typeface="Tw Cen MT"/>
        </a:font>
        <a:schemeClr val="lt1"/>
      </a:tcTxStyle>
      <a:tcStyle>
        <a:fill>
          <a:solidFill>
            <a:schemeClr val="accent1"/>
          </a:solidFill>
        </a:fill>
      </a:tcStyle>
    </a:lastCol>
    <a:firstCol>
      <a:tcTxStyle b="on" i="off">
        <a:font>
          <a:latin typeface="Tw Cen MT"/>
          <a:ea typeface="Tw Cen MT"/>
          <a:cs typeface="Tw Cen MT"/>
        </a:font>
        <a:schemeClr val="lt1"/>
      </a:tcTxStyle>
      <a:tcStyle>
        <a:fill>
          <a:solidFill>
            <a:schemeClr val="accent1"/>
          </a:solidFill>
        </a:fill>
      </a:tcStyle>
    </a:firstCol>
    <a:lastRow>
      <a:tcTxStyle b="on" i="off">
        <a:font>
          <a:latin typeface="Tw Cen MT"/>
          <a:ea typeface="Tw Cen MT"/>
          <a:cs typeface="Tw Cen MT"/>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Tw Cen MT"/>
          <a:ea typeface="Tw Cen MT"/>
          <a:cs typeface="Tw Cen MT"/>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24" Type="http://customschemas.google.com/relationships/presentationmetadata" Target="metadata"/><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Hárok1!$B$1</c:f>
              <c:strCache>
                <c:ptCount val="1"/>
                <c:pt idx="0">
                  <c:v>Predaj</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CFE4-4311-8626-5BD879F1CB14}"/>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CFE4-4311-8626-5BD879F1CB14}"/>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CFE4-4311-8626-5BD879F1CB14}"/>
              </c:ext>
            </c:extLst>
          </c:dPt>
          <c:dPt>
            <c:idx val="3"/>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7-CFE4-4311-8626-5BD879F1CB14}"/>
              </c:ext>
            </c:extLst>
          </c:dPt>
          <c:dPt>
            <c:idx val="4"/>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9-CFE4-4311-8626-5BD879F1CB1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sk-SK"/>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Hárok1!$A$2:$A$6</c:f>
              <c:strCache>
                <c:ptCount val="5"/>
                <c:pt idx="0">
                  <c:v>UKF - MK</c:v>
                </c:pt>
                <c:pt idx="1">
                  <c:v>UKF - MK2</c:v>
                </c:pt>
                <c:pt idx="2">
                  <c:v>FMK - KOMU</c:v>
                </c:pt>
                <c:pt idx="3">
                  <c:v>FMK-TEDI</c:v>
                </c:pt>
                <c:pt idx="4">
                  <c:v>UK -ŽU</c:v>
                </c:pt>
              </c:strCache>
            </c:strRef>
          </c:cat>
          <c:val>
            <c:numRef>
              <c:f>Hárok1!$B$2:$B$6</c:f>
              <c:numCache>
                <c:formatCode>General</c:formatCode>
                <c:ptCount val="5"/>
                <c:pt idx="0">
                  <c:v>29</c:v>
                </c:pt>
                <c:pt idx="1">
                  <c:v>44</c:v>
                </c:pt>
                <c:pt idx="2">
                  <c:v>32</c:v>
                </c:pt>
                <c:pt idx="3">
                  <c:v>33</c:v>
                </c:pt>
                <c:pt idx="4">
                  <c:v>20</c:v>
                </c:pt>
              </c:numCache>
            </c:numRef>
          </c:val>
          <c:extLst>
            <c:ext xmlns:c16="http://schemas.microsoft.com/office/drawing/2014/chart" uri="{C3380CC4-5D6E-409C-BE32-E72D297353CC}">
              <c16:uniqueId val="{00000000-FBBA-4200-B46D-EAB36C1A9A47}"/>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k-SK"/>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sk-SK"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sk-SK"/>
              <a:t>Štýly myslenia boli hodnotené pomocou Rational-EXperiential Inventory </a:t>
            </a:r>
            <a:r>
              <a:rPr i="1" lang="sk-SK"/>
              <a:t>(REI; Pacini  &amp; Epstein, 1999).</a:t>
            </a:r>
            <a:endParaRPr/>
          </a:p>
          <a:p>
            <a:pPr indent="0" lvl="0" marL="0" rtl="0" algn="l">
              <a:spcBef>
                <a:spcPts val="0"/>
              </a:spcBef>
              <a:spcAft>
                <a:spcPts val="0"/>
              </a:spcAft>
              <a:buNone/>
            </a:pPr>
            <a:r>
              <a:rPr i="1" lang="sk-SK"/>
              <a:t>Obe stupnice</a:t>
            </a:r>
            <a:endParaRPr/>
          </a:p>
          <a:p>
            <a:pPr indent="0" lvl="0" marL="0" rtl="0" algn="l">
              <a:spcBef>
                <a:spcPts val="0"/>
              </a:spcBef>
              <a:spcAft>
                <a:spcPts val="0"/>
              </a:spcAft>
              <a:buNone/>
            </a:pPr>
            <a:r>
              <a:rPr i="1" lang="sk-SK"/>
              <a:t>majú 20 položiek v päťbodovej stupnici Likertovho typu (od 1 = rozhodne nesúhlasím po 5 = rozhodne súhlasím). EXample z oboch stupníc sú:</a:t>
            </a:r>
            <a:endParaRPr/>
          </a:p>
          <a:p>
            <a:pPr indent="0" lvl="0" marL="0" rtl="0" algn="l">
              <a:spcBef>
                <a:spcPts val="0"/>
              </a:spcBef>
              <a:spcAft>
                <a:spcPts val="0"/>
              </a:spcAft>
              <a:buNone/>
            </a:pPr>
            <a:r>
              <a:rPr i="1" lang="sk-SK" u="sng"/>
              <a:t>"Baví ma riešiť problémy, ktoré si vyžadujú starostlivú logickú analýzu"</a:t>
            </a:r>
            <a:r>
              <a:rPr i="1" lang="sk-SK"/>
              <a:t> (analytické myslenie) a </a:t>
            </a:r>
            <a:r>
              <a:rPr i="1" lang="sk-SK" u="sng"/>
              <a:t>"Rád sa spolieham na svoje intuitívne dojmy</a:t>
            </a:r>
            <a:r>
              <a:rPr i="1" lang="sk-SK"/>
              <a:t> (intuitívne myslenie). Španielska verzia tejto stupnice preukázala dobré psychometrické vlastnosti (Pen ̃arroja et al., 2017, S'anchez et al., 2012; Witteman et al., 2009). Cronbachove alfy v tejto štúdii boli 0,876 s CI 95 % (0,856, 0,894) pre racionálne myslenie a 0,859 s CI 95 % (0,856, 0,894) pre intuitívne myslenie vo vzorke vysokoškolských študentov. </a:t>
            </a:r>
            <a:endParaRPr/>
          </a:p>
          <a:p>
            <a:pPr indent="0" lvl="0" marL="0" rtl="0" algn="l">
              <a:spcBef>
                <a:spcPts val="0"/>
              </a:spcBef>
              <a:spcAft>
                <a:spcPts val="0"/>
              </a:spcAft>
              <a:buNone/>
            </a:pPr>
            <a:r>
              <a:t/>
            </a:r>
            <a:endParaRPr/>
          </a:p>
          <a:p>
            <a:pPr indent="0" lvl="0" marL="0" rtl="0" algn="l">
              <a:spcBef>
                <a:spcPts val="0"/>
              </a:spcBef>
              <a:spcAft>
                <a:spcPts val="0"/>
              </a:spcAft>
              <a:buNone/>
            </a:pPr>
            <a:r>
              <a:rPr lang="sk-SK"/>
              <a:t>Pacini, R., &amp; Epstein, S. (1999). </a:t>
            </a:r>
            <a:r>
              <a:rPr i="1" lang="sk-SK"/>
              <a:t>The relation of rational and experiential information processing styles to personality, basic beliefs, and the ratio-bias phenomenon.</a:t>
            </a:r>
            <a:r>
              <a:rPr lang="sk-SK"/>
              <a:t> </a:t>
            </a:r>
            <a:r>
              <a:rPr i="1" lang="sk-SK"/>
              <a:t>Journal of Personality and Social Psychology, 76</a:t>
            </a:r>
            <a:r>
              <a:rPr lang="sk-SK"/>
              <a:t>(6), 972–987.</a:t>
            </a:r>
            <a:endParaRPr/>
          </a:p>
          <a:p>
            <a:pPr indent="0" lvl="0" marL="0" rtl="0" algn="l">
              <a:spcBef>
                <a:spcPts val="0"/>
              </a:spcBef>
              <a:spcAft>
                <a:spcPts val="0"/>
              </a:spcAft>
              <a:buNone/>
            </a:pPr>
            <a:r>
              <a:t/>
            </a:r>
            <a:endParaRPr/>
          </a:p>
          <a:p>
            <a:pPr indent="0" lvl="0" marL="0" rtl="0" algn="l">
              <a:spcBef>
                <a:spcPts val="0"/>
              </a:spcBef>
              <a:spcAft>
                <a:spcPts val="0"/>
              </a:spcAft>
              <a:buNone/>
            </a:pPr>
            <a:r>
              <a:rPr lang="sk-SK"/>
              <a:t>The Critical Thinking Disposition Scale </a:t>
            </a:r>
            <a:r>
              <a:rPr b="1" i="1" lang="sk-SK"/>
              <a:t>CTDS</a:t>
            </a:r>
            <a:r>
              <a:rPr i="1" lang="sk-SK"/>
              <a:t> </a:t>
            </a:r>
            <a:endParaRPr/>
          </a:p>
          <a:p>
            <a:pPr indent="0" lvl="0" marL="0" rtl="0" algn="l">
              <a:spcBef>
                <a:spcPts val="0"/>
              </a:spcBef>
              <a:spcAft>
                <a:spcPts val="0"/>
              </a:spcAft>
              <a:buNone/>
            </a:pPr>
            <a:r>
              <a:t/>
            </a:r>
            <a:endParaRPr i="1"/>
          </a:p>
          <a:p>
            <a:pPr indent="0" lvl="0" marL="0" rtl="0" algn="l">
              <a:spcBef>
                <a:spcPts val="0"/>
              </a:spcBef>
              <a:spcAft>
                <a:spcPts val="0"/>
              </a:spcAft>
              <a:buNone/>
            </a:pPr>
            <a:r>
              <a:rPr b="1" i="1" lang="sk-SK"/>
              <a:t>Španielska adaptácia CTDS a pokyny na bodovanie sú uvedené v prílohe A</a:t>
            </a:r>
            <a:r>
              <a:rPr i="1" lang="sk-SK"/>
              <a:t>. (11 položiek). Údaje boli získané počas pravidelnej výučby, v akademických rokoch 2017 – 2018 a 2018 2019. </a:t>
            </a:r>
            <a:endParaRPr/>
          </a:p>
          <a:p>
            <a:pPr indent="0" lvl="0" marL="0" rtl="0" algn="l">
              <a:spcBef>
                <a:spcPts val="0"/>
              </a:spcBef>
              <a:spcAft>
                <a:spcPts val="0"/>
              </a:spcAft>
              <a:buNone/>
            </a:pPr>
            <a:r>
              <a:rPr i="1" lang="sk-SK"/>
              <a:t>Táto váha je 11-položková, päť-bod Stupnica Likertovho typu (v rozmedzí od 1 = rozhodne nesúhlasím do 5 = rozhodne súhlasím). Pôvodne sa predpokladalo, že CTDS bude hodnotiť Rozmery: "kritická otvorenosť" (7 položiek) a "reflexívny skepticizmus" (4 položky). Skóre z 11 položiek je možné sčítať, aby ste získali celkový počet skóre v rozmedzí od 11 do 55.</a:t>
            </a:r>
            <a:endParaRPr/>
          </a:p>
          <a:p>
            <a:pPr indent="0" lvl="0" marL="0" rtl="0" algn="l">
              <a:spcBef>
                <a:spcPts val="0"/>
              </a:spcBef>
              <a:spcAft>
                <a:spcPts val="0"/>
              </a:spcAft>
              <a:buNone/>
            </a:pPr>
            <a:r>
              <a:t/>
            </a:r>
            <a:endParaRPr/>
          </a:p>
        </p:txBody>
      </p:sp>
      <p:sp>
        <p:nvSpPr>
          <p:cNvPr id="346" name="Google Shape;34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sk-SK"/>
              <a:t>https://en.practest.com.pl/tests</a:t>
            </a:r>
            <a:endParaRPr/>
          </a:p>
        </p:txBody>
      </p:sp>
      <p:sp>
        <p:nvSpPr>
          <p:cNvPr id="374" name="Google Shape;37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1" name="Google Shape;46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5" name="Google Shape;48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8" name="Google Shape;52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2" name="Google Shape;55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8" name="Google Shape;57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sk-SK"/>
              <a:t>HODNOTENIE RGUMENTOV</a:t>
            </a:r>
            <a:endParaRPr/>
          </a:p>
        </p:txBody>
      </p:sp>
      <p:sp>
        <p:nvSpPr>
          <p:cNvPr id="579" name="Google Shape;57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5" name="Google Shape;60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sk-SK"/>
              <a:t>DEDUKCIE</a:t>
            </a:r>
            <a:endParaRPr/>
          </a:p>
        </p:txBody>
      </p:sp>
      <p:sp>
        <p:nvSpPr>
          <p:cNvPr id="606" name="Google Shape;60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4" name="Google Shape;63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0" name="Google Shape;660;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sk-SK"/>
              <a:t>Krátka verzia testu pomoże vyhnúť sa:</a:t>
            </a:r>
            <a:endParaRPr/>
          </a:p>
          <a:p>
            <a:pPr indent="0" lvl="0" marL="0" rtl="0" algn="l">
              <a:spcBef>
                <a:spcPts val="0"/>
              </a:spcBef>
              <a:spcAft>
                <a:spcPts val="0"/>
              </a:spcAft>
              <a:buNone/>
            </a:pPr>
            <a:r>
              <a:rPr lang="sk-SK"/>
              <a:t>negatívnym dopadom nedostatkov v krátkodobej a pracovnej pamäti</a:t>
            </a:r>
            <a:endParaRPr/>
          </a:p>
          <a:p>
            <a:pPr indent="0" lvl="0" marL="0" rtl="0" algn="l">
              <a:spcBef>
                <a:spcPts val="0"/>
              </a:spcBef>
              <a:spcAft>
                <a:spcPts val="0"/>
              </a:spcAft>
              <a:buNone/>
            </a:pPr>
            <a:r>
              <a:rPr lang="sk-SK"/>
              <a:t>strate motivácie respondenta </a:t>
            </a:r>
            <a:endParaRPr/>
          </a:p>
          <a:p>
            <a:pPr indent="0" lvl="0" marL="0" rtl="0" algn="l">
              <a:spcBef>
                <a:spcPts val="0"/>
              </a:spcBef>
              <a:spcAft>
                <a:spcPts val="0"/>
              </a:spcAft>
              <a:buNone/>
            </a:pPr>
            <a:r>
              <a:t/>
            </a:r>
            <a:endParaRPr/>
          </a:p>
        </p:txBody>
      </p:sp>
      <p:sp>
        <p:nvSpPr>
          <p:cNvPr id="661" name="Google Shape;661;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4" name="Google Shape;68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Úvodná snímka" showMasterSp="0" type="title">
  <p:cSld name="TITLE">
    <p:spTree>
      <p:nvGrpSpPr>
        <p:cNvPr id="56" name="Shape 56"/>
        <p:cNvGrpSpPr/>
        <p:nvPr/>
      </p:nvGrpSpPr>
      <p:grpSpPr>
        <a:xfrm>
          <a:off x="0" y="0"/>
          <a:ext cx="0" cy="0"/>
          <a:chOff x="0" y="0"/>
          <a:chExt cx="0" cy="0"/>
        </a:xfrm>
      </p:grpSpPr>
      <p:pic>
        <p:nvPicPr>
          <p:cNvPr descr="\\DROBO-FS\QuickDrops\JB\PPTX NG\Droplets\LightingOverlay.png" id="57" name="Google Shape;57;p20"/>
          <p:cNvPicPr preferRelativeResize="0"/>
          <p:nvPr/>
        </p:nvPicPr>
        <p:blipFill rotWithShape="1">
          <a:blip r:embed="rId2">
            <a:alphaModFix amt="30000"/>
          </a:blip>
          <a:srcRect b="0" l="0" r="0" t="0"/>
          <a:stretch/>
        </p:blipFill>
        <p:spPr>
          <a:xfrm>
            <a:off x="0" y="-1"/>
            <a:ext cx="12192003" cy="6858001"/>
          </a:xfrm>
          <a:prstGeom prst="rect">
            <a:avLst/>
          </a:prstGeom>
          <a:noFill/>
          <a:ln>
            <a:noFill/>
          </a:ln>
        </p:spPr>
      </p:pic>
      <p:grpSp>
        <p:nvGrpSpPr>
          <p:cNvPr id="58" name="Google Shape;58;p20"/>
          <p:cNvGrpSpPr/>
          <p:nvPr/>
        </p:nvGrpSpPr>
        <p:grpSpPr>
          <a:xfrm>
            <a:off x="0" y="0"/>
            <a:ext cx="2305051" cy="6858001"/>
            <a:chOff x="0" y="0"/>
            <a:chExt cx="2305051" cy="6858001"/>
          </a:xfrm>
        </p:grpSpPr>
        <p:sp>
          <p:nvSpPr>
            <p:cNvPr id="59" name="Google Shape;59;p20"/>
            <p:cNvSpPr/>
            <p:nvPr/>
          </p:nvSpPr>
          <p:spPr>
            <a:xfrm>
              <a:off x="1209675" y="4763"/>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0"/>
            <p:cNvSpPr/>
            <p:nvPr/>
          </p:nvSpPr>
          <p:spPr>
            <a:xfrm>
              <a:off x="1128713"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0"/>
            <p:cNvSpPr/>
            <p:nvPr/>
          </p:nvSpPr>
          <p:spPr>
            <a:xfrm>
              <a:off x="1123950"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0"/>
            <p:cNvSpPr/>
            <p:nvPr/>
          </p:nvSpPr>
          <p:spPr>
            <a:xfrm>
              <a:off x="414338" y="9525"/>
              <a:ext cx="28575" cy="4481513"/>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0"/>
            <p:cNvSpPr/>
            <p:nvPr/>
          </p:nvSpPr>
          <p:spPr>
            <a:xfrm>
              <a:off x="333375"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0"/>
            <p:cNvSpPr/>
            <p:nvPr/>
          </p:nvSpPr>
          <p:spPr>
            <a:xfrm>
              <a:off x="190500" y="9525"/>
              <a:ext cx="152400" cy="908050"/>
            </a:xfrm>
            <a:custGeom>
              <a:rect b="b" l="l" r="r" t="t"/>
              <a:pathLst>
                <a:path extrusionOk="0" h="572" w="96">
                  <a:moveTo>
                    <a:pt x="15" y="572"/>
                  </a:moveTo>
                  <a:lnTo>
                    <a:pt x="0" y="566"/>
                  </a:lnTo>
                  <a:lnTo>
                    <a:pt x="81" y="380"/>
                  </a:lnTo>
                  <a:lnTo>
                    <a:pt x="81" y="0"/>
                  </a:lnTo>
                  <a:lnTo>
                    <a:pt x="96" y="0"/>
                  </a:lnTo>
                  <a:lnTo>
                    <a:pt x="96" y="383"/>
                  </a:lnTo>
                  <a:lnTo>
                    <a:pt x="15" y="572"/>
                  </a:lnTo>
                  <a:close/>
                </a:path>
              </a:pathLst>
            </a:custGeom>
            <a:gradFill>
              <a:gsLst>
                <a:gs pos="0">
                  <a:schemeClr val="lt2"/>
                </a:gs>
                <a:gs pos="100000">
                  <a:srgbClr val="3B95DE"/>
                </a:gs>
              </a:gsLst>
              <a:lin ang="5400000" scaled="0"/>
            </a:gradFill>
            <a:ln>
              <a:noFill/>
            </a:ln>
          </p:spPr>
        </p:sp>
        <p:sp>
          <p:nvSpPr>
            <p:cNvPr id="65" name="Google Shape;65;p20"/>
            <p:cNvSpPr/>
            <p:nvPr/>
          </p:nvSpPr>
          <p:spPr>
            <a:xfrm>
              <a:off x="1290638" y="14288"/>
              <a:ext cx="376238" cy="1801813"/>
            </a:xfrm>
            <a:custGeom>
              <a:rect b="b" l="l" r="r" t="t"/>
              <a:pathLst>
                <a:path extrusionOk="0" h="1135" w="237">
                  <a:moveTo>
                    <a:pt x="222" y="1135"/>
                  </a:moveTo>
                  <a:lnTo>
                    <a:pt x="0" y="620"/>
                  </a:lnTo>
                  <a:lnTo>
                    <a:pt x="0" y="0"/>
                  </a:lnTo>
                  <a:lnTo>
                    <a:pt x="18" y="0"/>
                  </a:lnTo>
                  <a:lnTo>
                    <a:pt x="18" y="617"/>
                  </a:lnTo>
                  <a:lnTo>
                    <a:pt x="237" y="1129"/>
                  </a:lnTo>
                  <a:lnTo>
                    <a:pt x="222" y="1135"/>
                  </a:lnTo>
                  <a:close/>
                </a:path>
              </a:pathLst>
            </a:custGeom>
            <a:gradFill>
              <a:gsLst>
                <a:gs pos="0">
                  <a:schemeClr val="lt2"/>
                </a:gs>
                <a:gs pos="100000">
                  <a:srgbClr val="3B95DE"/>
                </a:gs>
              </a:gsLst>
              <a:lin ang="5400000" scaled="0"/>
            </a:gradFill>
            <a:ln>
              <a:noFill/>
            </a:ln>
          </p:spPr>
        </p:sp>
        <p:sp>
          <p:nvSpPr>
            <p:cNvPr id="66" name="Google Shape;66;p20"/>
            <p:cNvSpPr/>
            <p:nvPr/>
          </p:nvSpPr>
          <p:spPr>
            <a:xfrm>
              <a:off x="1600200" y="180181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0"/>
            <p:cNvSpPr/>
            <p:nvPr/>
          </p:nvSpPr>
          <p:spPr>
            <a:xfrm>
              <a:off x="1381125" y="9525"/>
              <a:ext cx="371475" cy="1425575"/>
            </a:xfrm>
            <a:custGeom>
              <a:rect b="b" l="l" r="r" t="t"/>
              <a:pathLst>
                <a:path extrusionOk="0" h="898" w="234">
                  <a:moveTo>
                    <a:pt x="219" y="898"/>
                  </a:moveTo>
                  <a:lnTo>
                    <a:pt x="0" y="383"/>
                  </a:lnTo>
                  <a:lnTo>
                    <a:pt x="0" y="0"/>
                  </a:lnTo>
                  <a:lnTo>
                    <a:pt x="15" y="0"/>
                  </a:lnTo>
                  <a:lnTo>
                    <a:pt x="15" y="380"/>
                  </a:lnTo>
                  <a:lnTo>
                    <a:pt x="234" y="892"/>
                  </a:lnTo>
                  <a:lnTo>
                    <a:pt x="219" y="898"/>
                  </a:lnTo>
                  <a:close/>
                </a:path>
              </a:pathLst>
            </a:custGeom>
            <a:gradFill>
              <a:gsLst>
                <a:gs pos="0">
                  <a:schemeClr val="lt2"/>
                </a:gs>
                <a:gs pos="100000">
                  <a:srgbClr val="3B95DE"/>
                </a:gs>
              </a:gsLst>
              <a:lin ang="5400000" scaled="0"/>
            </a:gradFill>
            <a:ln>
              <a:noFill/>
            </a:ln>
          </p:spPr>
        </p:sp>
        <p:sp>
          <p:nvSpPr>
            <p:cNvPr id="68" name="Google Shape;68;p20"/>
            <p:cNvSpPr/>
            <p:nvPr/>
          </p:nvSpPr>
          <p:spPr>
            <a:xfrm>
              <a:off x="1643063"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69" name="Google Shape;69;p20"/>
            <p:cNvSpPr/>
            <p:nvPr/>
          </p:nvSpPr>
          <p:spPr>
            <a:xfrm>
              <a:off x="1685925" y="14208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0"/>
            <p:cNvSpPr/>
            <p:nvPr/>
          </p:nvSpPr>
          <p:spPr>
            <a:xfrm>
              <a:off x="168592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0"/>
            <p:cNvSpPr/>
            <p:nvPr/>
          </p:nvSpPr>
          <p:spPr>
            <a:xfrm>
              <a:off x="1743075" y="4763"/>
              <a:ext cx="419100" cy="522288"/>
            </a:xfrm>
            <a:custGeom>
              <a:rect b="b" l="l" r="r" t="t"/>
              <a:pathLst>
                <a:path extrusionOk="0" h="329" w="264">
                  <a:moveTo>
                    <a:pt x="252" y="329"/>
                  </a:moveTo>
                  <a:lnTo>
                    <a:pt x="45" y="120"/>
                  </a:lnTo>
                  <a:lnTo>
                    <a:pt x="0" y="6"/>
                  </a:lnTo>
                  <a:lnTo>
                    <a:pt x="15" y="0"/>
                  </a:lnTo>
                  <a:lnTo>
                    <a:pt x="60" y="111"/>
                  </a:lnTo>
                  <a:lnTo>
                    <a:pt x="264" y="317"/>
                  </a:lnTo>
                  <a:lnTo>
                    <a:pt x="252" y="329"/>
                  </a:lnTo>
                  <a:close/>
                </a:path>
              </a:pathLst>
            </a:custGeom>
            <a:gradFill>
              <a:gsLst>
                <a:gs pos="0">
                  <a:schemeClr val="lt2"/>
                </a:gs>
                <a:gs pos="100000">
                  <a:srgbClr val="3B95DE"/>
                </a:gs>
              </a:gsLst>
              <a:lin ang="5400000" scaled="0"/>
            </a:gradFill>
            <a:ln>
              <a:noFill/>
            </a:ln>
          </p:spPr>
        </p:sp>
        <p:sp>
          <p:nvSpPr>
            <p:cNvPr id="72" name="Google Shape;72;p20"/>
            <p:cNvSpPr/>
            <p:nvPr/>
          </p:nvSpPr>
          <p:spPr>
            <a:xfrm>
              <a:off x="2119313"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0"/>
            <p:cNvSpPr/>
            <p:nvPr/>
          </p:nvSpPr>
          <p:spPr>
            <a:xfrm>
              <a:off x="952500" y="4763"/>
              <a:ext cx="152400" cy="908050"/>
            </a:xfrm>
            <a:custGeom>
              <a:rect b="b" l="l" r="r" t="t"/>
              <a:pathLst>
                <a:path extrusionOk="0" h="572" w="96">
                  <a:moveTo>
                    <a:pt x="15" y="572"/>
                  </a:moveTo>
                  <a:lnTo>
                    <a:pt x="0" y="572"/>
                  </a:lnTo>
                  <a:lnTo>
                    <a:pt x="0" y="189"/>
                  </a:lnTo>
                  <a:lnTo>
                    <a:pt x="81" y="0"/>
                  </a:lnTo>
                  <a:lnTo>
                    <a:pt x="96" y="6"/>
                  </a:lnTo>
                  <a:lnTo>
                    <a:pt x="15" y="192"/>
                  </a:lnTo>
                  <a:lnTo>
                    <a:pt x="15" y="572"/>
                  </a:lnTo>
                  <a:close/>
                </a:path>
              </a:pathLst>
            </a:custGeom>
            <a:gradFill>
              <a:gsLst>
                <a:gs pos="0">
                  <a:schemeClr val="lt2"/>
                </a:gs>
                <a:gs pos="100000">
                  <a:srgbClr val="3B95DE"/>
                </a:gs>
              </a:gsLst>
              <a:lin ang="5400000" scaled="0"/>
            </a:gradFill>
            <a:ln>
              <a:noFill/>
            </a:ln>
          </p:spPr>
        </p:sp>
        <p:sp>
          <p:nvSpPr>
            <p:cNvPr id="74" name="Google Shape;74;p20"/>
            <p:cNvSpPr/>
            <p:nvPr/>
          </p:nvSpPr>
          <p:spPr>
            <a:xfrm>
              <a:off x="86677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0"/>
            <p:cNvSpPr/>
            <p:nvPr/>
          </p:nvSpPr>
          <p:spPr>
            <a:xfrm>
              <a:off x="890588" y="15541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0"/>
            <p:cNvSpPr/>
            <p:nvPr/>
          </p:nvSpPr>
          <p:spPr>
            <a:xfrm>
              <a:off x="738188" y="5622925"/>
              <a:ext cx="338138" cy="1216025"/>
            </a:xfrm>
            <a:custGeom>
              <a:rect b="b" l="l" r="r" t="t"/>
              <a:pathLst>
                <a:path extrusionOk="0" h="766" w="213">
                  <a:moveTo>
                    <a:pt x="213" y="766"/>
                  </a:moveTo>
                  <a:lnTo>
                    <a:pt x="195" y="766"/>
                  </a:lnTo>
                  <a:lnTo>
                    <a:pt x="195" y="464"/>
                  </a:lnTo>
                  <a:lnTo>
                    <a:pt x="0" y="6"/>
                  </a:lnTo>
                  <a:lnTo>
                    <a:pt x="12" y="0"/>
                  </a:lnTo>
                  <a:lnTo>
                    <a:pt x="213" y="461"/>
                  </a:lnTo>
                  <a:lnTo>
                    <a:pt x="213" y="766"/>
                  </a:lnTo>
                  <a:close/>
                </a:path>
              </a:pathLst>
            </a:custGeom>
            <a:gradFill>
              <a:gsLst>
                <a:gs pos="0">
                  <a:schemeClr val="lt2"/>
                </a:gs>
                <a:gs pos="100000">
                  <a:srgbClr val="3B95DE"/>
                </a:gs>
              </a:gsLst>
              <a:lin ang="5400000" scaled="0"/>
            </a:gradFill>
            <a:ln>
              <a:noFill/>
            </a:ln>
          </p:spPr>
        </p:sp>
        <p:sp>
          <p:nvSpPr>
            <p:cNvPr id="77" name="Google Shape;77;p20"/>
            <p:cNvSpPr/>
            <p:nvPr/>
          </p:nvSpPr>
          <p:spPr>
            <a:xfrm>
              <a:off x="647700" y="5480050"/>
              <a:ext cx="157163" cy="157163"/>
            </a:xfrm>
            <a:custGeom>
              <a:rect b="b" l="l" r="r" t="t"/>
              <a:pathLst>
                <a:path extrusionOk="0" h="33" w="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0"/>
            <p:cNvSpPr/>
            <p:nvPr/>
          </p:nvSpPr>
          <p:spPr>
            <a:xfrm>
              <a:off x="66675" y="903288"/>
              <a:ext cx="190500" cy="190500"/>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0"/>
            <p:cNvSpPr/>
            <p:nvPr/>
          </p:nvSpPr>
          <p:spPr>
            <a:xfrm>
              <a:off x="0" y="3897313"/>
              <a:ext cx="133350" cy="266700"/>
            </a:xfrm>
            <a:custGeom>
              <a:rect b="b" l="l" r="r" t="t"/>
              <a:pathLst>
                <a:path extrusionOk="0" h="168" w="84">
                  <a:moveTo>
                    <a:pt x="69" y="168"/>
                  </a:moveTo>
                  <a:lnTo>
                    <a:pt x="0" y="6"/>
                  </a:lnTo>
                  <a:lnTo>
                    <a:pt x="12" y="0"/>
                  </a:lnTo>
                  <a:lnTo>
                    <a:pt x="84" y="162"/>
                  </a:lnTo>
                  <a:lnTo>
                    <a:pt x="69" y="168"/>
                  </a:lnTo>
                  <a:close/>
                </a:path>
              </a:pathLst>
            </a:custGeom>
            <a:gradFill>
              <a:gsLst>
                <a:gs pos="0">
                  <a:schemeClr val="lt2"/>
                </a:gs>
                <a:gs pos="100000">
                  <a:srgbClr val="3B95DE"/>
                </a:gs>
              </a:gsLst>
              <a:lin ang="5400000" scaled="0"/>
            </a:gradFill>
            <a:ln>
              <a:noFill/>
            </a:ln>
          </p:spPr>
        </p:sp>
        <p:sp>
          <p:nvSpPr>
            <p:cNvPr id="80" name="Google Shape;80;p20"/>
            <p:cNvSpPr/>
            <p:nvPr/>
          </p:nvSpPr>
          <p:spPr>
            <a:xfrm>
              <a:off x="66675" y="414972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0"/>
            <p:cNvSpPr/>
            <p:nvPr/>
          </p:nvSpPr>
          <p:spPr>
            <a:xfrm>
              <a:off x="0" y="1644650"/>
              <a:ext cx="133350" cy="269875"/>
            </a:xfrm>
            <a:custGeom>
              <a:rect b="b" l="l" r="r" t="t"/>
              <a:pathLst>
                <a:path extrusionOk="0" h="170" w="84">
                  <a:moveTo>
                    <a:pt x="12" y="170"/>
                  </a:moveTo>
                  <a:lnTo>
                    <a:pt x="0" y="164"/>
                  </a:lnTo>
                  <a:lnTo>
                    <a:pt x="69" y="0"/>
                  </a:lnTo>
                  <a:lnTo>
                    <a:pt x="84" y="6"/>
                  </a:lnTo>
                  <a:lnTo>
                    <a:pt x="12" y="170"/>
                  </a:lnTo>
                  <a:close/>
                </a:path>
              </a:pathLst>
            </a:custGeom>
            <a:gradFill>
              <a:gsLst>
                <a:gs pos="0">
                  <a:schemeClr val="lt2"/>
                </a:gs>
                <a:gs pos="100000">
                  <a:srgbClr val="3B95DE"/>
                </a:gs>
              </a:gsLst>
              <a:lin ang="5400000" scaled="0"/>
            </a:gradFill>
            <a:ln>
              <a:noFill/>
            </a:ln>
          </p:spPr>
        </p:sp>
        <p:sp>
          <p:nvSpPr>
            <p:cNvPr id="82" name="Google Shape;82;p20"/>
            <p:cNvSpPr/>
            <p:nvPr/>
          </p:nvSpPr>
          <p:spPr>
            <a:xfrm>
              <a:off x="66675" y="146843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0"/>
            <p:cNvSpPr/>
            <p:nvPr/>
          </p:nvSpPr>
          <p:spPr>
            <a:xfrm>
              <a:off x="695325" y="4763"/>
              <a:ext cx="309563" cy="1558925"/>
            </a:xfrm>
            <a:custGeom>
              <a:rect b="b" l="l" r="r" t="t"/>
              <a:pathLst>
                <a:path extrusionOk="0" h="982" w="195">
                  <a:moveTo>
                    <a:pt x="195" y="982"/>
                  </a:moveTo>
                  <a:lnTo>
                    <a:pt x="177" y="982"/>
                  </a:lnTo>
                  <a:lnTo>
                    <a:pt x="177" y="805"/>
                  </a:lnTo>
                  <a:lnTo>
                    <a:pt x="0" y="629"/>
                  </a:lnTo>
                  <a:lnTo>
                    <a:pt x="0" y="0"/>
                  </a:lnTo>
                  <a:lnTo>
                    <a:pt x="18" y="0"/>
                  </a:lnTo>
                  <a:lnTo>
                    <a:pt x="18" y="623"/>
                  </a:lnTo>
                  <a:lnTo>
                    <a:pt x="195" y="796"/>
                  </a:lnTo>
                  <a:lnTo>
                    <a:pt x="195" y="982"/>
                  </a:lnTo>
                  <a:close/>
                </a:path>
              </a:pathLst>
            </a:custGeom>
            <a:gradFill>
              <a:gsLst>
                <a:gs pos="0">
                  <a:schemeClr val="lt2"/>
                </a:gs>
                <a:gs pos="100000">
                  <a:srgbClr val="3B95DE"/>
                </a:gs>
              </a:gsLst>
              <a:lin ang="5400000" scaled="0"/>
            </a:gradFill>
            <a:ln>
              <a:noFill/>
            </a:ln>
          </p:spPr>
        </p:sp>
        <p:sp>
          <p:nvSpPr>
            <p:cNvPr id="84" name="Google Shape;84;p20"/>
            <p:cNvSpPr/>
            <p:nvPr/>
          </p:nvSpPr>
          <p:spPr>
            <a:xfrm>
              <a:off x="57150" y="48815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0"/>
            <p:cNvSpPr/>
            <p:nvPr/>
          </p:nvSpPr>
          <p:spPr>
            <a:xfrm>
              <a:off x="138113" y="5060950"/>
              <a:ext cx="304800" cy="1778000"/>
            </a:xfrm>
            <a:custGeom>
              <a:rect b="b" l="l" r="r" t="t"/>
              <a:pathLst>
                <a:path extrusionOk="0" h="1120" w="192">
                  <a:moveTo>
                    <a:pt x="192" y="1120"/>
                  </a:moveTo>
                  <a:lnTo>
                    <a:pt x="177" y="1120"/>
                  </a:lnTo>
                  <a:lnTo>
                    <a:pt x="177" y="360"/>
                  </a:lnTo>
                  <a:lnTo>
                    <a:pt x="0" y="183"/>
                  </a:lnTo>
                  <a:lnTo>
                    <a:pt x="0" y="0"/>
                  </a:lnTo>
                  <a:lnTo>
                    <a:pt x="15" y="0"/>
                  </a:lnTo>
                  <a:lnTo>
                    <a:pt x="15" y="177"/>
                  </a:lnTo>
                  <a:lnTo>
                    <a:pt x="192" y="354"/>
                  </a:lnTo>
                  <a:lnTo>
                    <a:pt x="192" y="1120"/>
                  </a:lnTo>
                  <a:close/>
                </a:path>
              </a:pathLst>
            </a:custGeom>
            <a:gradFill>
              <a:gsLst>
                <a:gs pos="0">
                  <a:schemeClr val="lt2"/>
                </a:gs>
                <a:gs pos="100000">
                  <a:srgbClr val="3B95DE"/>
                </a:gs>
              </a:gsLst>
              <a:lin ang="5400000" scaled="0"/>
            </a:gradFill>
            <a:ln>
              <a:noFill/>
            </a:ln>
          </p:spPr>
        </p:sp>
        <p:sp>
          <p:nvSpPr>
            <p:cNvPr id="86" name="Google Shape;86;p20"/>
            <p:cNvSpPr/>
            <p:nvPr/>
          </p:nvSpPr>
          <p:spPr>
            <a:xfrm>
              <a:off x="561975" y="64309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0"/>
            <p:cNvSpPr/>
            <p:nvPr/>
          </p:nvSpPr>
          <p:spPr>
            <a:xfrm>
              <a:off x="642938" y="6610350"/>
              <a:ext cx="23813" cy="242888"/>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0"/>
            <p:cNvSpPr/>
            <p:nvPr/>
          </p:nvSpPr>
          <p:spPr>
            <a:xfrm>
              <a:off x="76200" y="6430963"/>
              <a:ext cx="190500" cy="188913"/>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0"/>
            <p:cNvSpPr/>
            <p:nvPr/>
          </p:nvSpPr>
          <p:spPr>
            <a:xfrm>
              <a:off x="0" y="5978525"/>
              <a:ext cx="190500" cy="461963"/>
            </a:xfrm>
            <a:custGeom>
              <a:rect b="b" l="l" r="r" t="t"/>
              <a:pathLst>
                <a:path extrusionOk="0" h="291" w="120">
                  <a:moveTo>
                    <a:pt x="120" y="291"/>
                  </a:moveTo>
                  <a:lnTo>
                    <a:pt x="105" y="291"/>
                  </a:lnTo>
                  <a:lnTo>
                    <a:pt x="105" y="114"/>
                  </a:lnTo>
                  <a:lnTo>
                    <a:pt x="0" y="9"/>
                  </a:lnTo>
                  <a:lnTo>
                    <a:pt x="12" y="0"/>
                  </a:lnTo>
                  <a:lnTo>
                    <a:pt x="120" y="108"/>
                  </a:lnTo>
                  <a:lnTo>
                    <a:pt x="120" y="291"/>
                  </a:lnTo>
                  <a:close/>
                </a:path>
              </a:pathLst>
            </a:custGeom>
            <a:gradFill>
              <a:gsLst>
                <a:gs pos="0">
                  <a:schemeClr val="lt2"/>
                </a:gs>
                <a:gs pos="100000">
                  <a:srgbClr val="3B95DE"/>
                </a:gs>
              </a:gsLst>
              <a:lin ang="5400000" scaled="0"/>
            </a:gradFill>
            <a:ln>
              <a:noFill/>
            </a:ln>
          </p:spPr>
        </p:sp>
        <p:sp>
          <p:nvSpPr>
            <p:cNvPr id="90" name="Google Shape;90;p20"/>
            <p:cNvSpPr/>
            <p:nvPr/>
          </p:nvSpPr>
          <p:spPr>
            <a:xfrm>
              <a:off x="1014413" y="1801813"/>
              <a:ext cx="214313" cy="755650"/>
            </a:xfrm>
            <a:custGeom>
              <a:rect b="b" l="l" r="r" t="t"/>
              <a:pathLst>
                <a:path extrusionOk="0" h="476" w="135">
                  <a:moveTo>
                    <a:pt x="12" y="476"/>
                  </a:moveTo>
                  <a:lnTo>
                    <a:pt x="0" y="476"/>
                  </a:lnTo>
                  <a:lnTo>
                    <a:pt x="0" y="128"/>
                  </a:lnTo>
                  <a:lnTo>
                    <a:pt x="126" y="0"/>
                  </a:lnTo>
                  <a:lnTo>
                    <a:pt x="135" y="9"/>
                  </a:lnTo>
                  <a:lnTo>
                    <a:pt x="12" y="131"/>
                  </a:lnTo>
                  <a:lnTo>
                    <a:pt x="12" y="476"/>
                  </a:lnTo>
                  <a:close/>
                </a:path>
              </a:pathLst>
            </a:custGeom>
            <a:gradFill>
              <a:gsLst>
                <a:gs pos="0">
                  <a:schemeClr val="lt2"/>
                </a:gs>
                <a:gs pos="100000">
                  <a:srgbClr val="3B95DE"/>
                </a:gs>
              </a:gsLst>
              <a:lin ang="5400000" scaled="0"/>
            </a:gradFill>
            <a:ln>
              <a:noFill/>
            </a:ln>
          </p:spPr>
        </p:sp>
        <p:sp>
          <p:nvSpPr>
            <p:cNvPr id="91" name="Google Shape;91;p20"/>
            <p:cNvSpPr/>
            <p:nvPr/>
          </p:nvSpPr>
          <p:spPr>
            <a:xfrm>
              <a:off x="938213" y="2547938"/>
              <a:ext cx="166688" cy="160338"/>
            </a:xfrm>
            <a:custGeom>
              <a:rect b="b" l="l" r="r" t="t"/>
              <a:pathLst>
                <a:path extrusionOk="0" h="34" w="35">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0"/>
            <p:cNvSpPr/>
            <p:nvPr/>
          </p:nvSpPr>
          <p:spPr>
            <a:xfrm>
              <a:off x="595313" y="4763"/>
              <a:ext cx="638175" cy="4025900"/>
            </a:xfrm>
            <a:custGeom>
              <a:rect b="b" l="l" r="r" t="t"/>
              <a:pathLst>
                <a:path extrusionOk="0" h="2536" w="402">
                  <a:moveTo>
                    <a:pt x="402" y="2536"/>
                  </a:moveTo>
                  <a:lnTo>
                    <a:pt x="387" y="2536"/>
                  </a:lnTo>
                  <a:lnTo>
                    <a:pt x="387" y="2311"/>
                  </a:lnTo>
                  <a:lnTo>
                    <a:pt x="0" y="1925"/>
                  </a:lnTo>
                  <a:lnTo>
                    <a:pt x="0" y="0"/>
                  </a:lnTo>
                  <a:lnTo>
                    <a:pt x="15" y="0"/>
                  </a:lnTo>
                  <a:lnTo>
                    <a:pt x="15" y="1916"/>
                  </a:lnTo>
                  <a:lnTo>
                    <a:pt x="402" y="2302"/>
                  </a:lnTo>
                  <a:lnTo>
                    <a:pt x="402" y="2536"/>
                  </a:lnTo>
                  <a:close/>
                </a:path>
              </a:pathLst>
            </a:custGeom>
            <a:gradFill>
              <a:gsLst>
                <a:gs pos="0">
                  <a:schemeClr val="lt2"/>
                </a:gs>
                <a:gs pos="100000">
                  <a:srgbClr val="3B95DE"/>
                </a:gs>
              </a:gsLst>
              <a:lin ang="5400000" scaled="0"/>
            </a:gradFill>
            <a:ln>
              <a:noFill/>
            </a:ln>
          </p:spPr>
        </p:sp>
        <p:sp>
          <p:nvSpPr>
            <p:cNvPr id="93" name="Google Shape;93;p20"/>
            <p:cNvSpPr/>
            <p:nvPr/>
          </p:nvSpPr>
          <p:spPr>
            <a:xfrm>
              <a:off x="1223963"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94" name="Google Shape;94;p20"/>
            <p:cNvSpPr/>
            <p:nvPr/>
          </p:nvSpPr>
          <p:spPr>
            <a:xfrm>
              <a:off x="1300163" y="1849438"/>
              <a:ext cx="109538" cy="107950"/>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0"/>
            <p:cNvSpPr/>
            <p:nvPr/>
          </p:nvSpPr>
          <p:spPr>
            <a:xfrm>
              <a:off x="280988" y="3417888"/>
              <a:ext cx="142875" cy="474663"/>
            </a:xfrm>
            <a:custGeom>
              <a:rect b="b" l="l" r="r" t="t"/>
              <a:pathLst>
                <a:path extrusionOk="0" h="299" w="90">
                  <a:moveTo>
                    <a:pt x="12" y="299"/>
                  </a:moveTo>
                  <a:lnTo>
                    <a:pt x="0" y="299"/>
                  </a:lnTo>
                  <a:lnTo>
                    <a:pt x="0" y="80"/>
                  </a:lnTo>
                  <a:lnTo>
                    <a:pt x="81" y="0"/>
                  </a:lnTo>
                  <a:lnTo>
                    <a:pt x="90" y="8"/>
                  </a:lnTo>
                  <a:lnTo>
                    <a:pt x="12" y="83"/>
                  </a:lnTo>
                  <a:lnTo>
                    <a:pt x="12" y="299"/>
                  </a:lnTo>
                  <a:close/>
                </a:path>
              </a:pathLst>
            </a:custGeom>
            <a:gradFill>
              <a:gsLst>
                <a:gs pos="0">
                  <a:schemeClr val="lt2"/>
                </a:gs>
                <a:gs pos="100000">
                  <a:srgbClr val="3B95DE"/>
                </a:gs>
              </a:gsLst>
              <a:lin ang="5400000" scaled="0"/>
            </a:gradFill>
            <a:ln>
              <a:noFill/>
            </a:ln>
          </p:spPr>
        </p:sp>
        <p:sp>
          <p:nvSpPr>
            <p:cNvPr id="96" name="Google Shape;96;p20"/>
            <p:cNvSpPr/>
            <p:nvPr/>
          </p:nvSpPr>
          <p:spPr>
            <a:xfrm>
              <a:off x="238125" y="3883025"/>
              <a:ext cx="109538" cy="109538"/>
            </a:xfrm>
            <a:custGeom>
              <a:rect b="b" l="l" r="r" t="t"/>
              <a:pathLst>
                <a:path extrusionOk="0" h="23" w="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0"/>
            <p:cNvSpPr/>
            <p:nvPr/>
          </p:nvSpPr>
          <p:spPr>
            <a:xfrm>
              <a:off x="4763" y="2166938"/>
              <a:ext cx="114300" cy="452438"/>
            </a:xfrm>
            <a:custGeom>
              <a:rect b="b" l="l" r="r" t="t"/>
              <a:pathLst>
                <a:path extrusionOk="0" h="285" w="72">
                  <a:moveTo>
                    <a:pt x="6" y="285"/>
                  </a:moveTo>
                  <a:lnTo>
                    <a:pt x="0" y="276"/>
                  </a:lnTo>
                  <a:lnTo>
                    <a:pt x="60" y="216"/>
                  </a:lnTo>
                  <a:lnTo>
                    <a:pt x="60" y="0"/>
                  </a:lnTo>
                  <a:lnTo>
                    <a:pt x="72" y="0"/>
                  </a:lnTo>
                  <a:lnTo>
                    <a:pt x="72" y="222"/>
                  </a:lnTo>
                  <a:lnTo>
                    <a:pt x="6" y="285"/>
                  </a:lnTo>
                  <a:close/>
                </a:path>
              </a:pathLst>
            </a:custGeom>
            <a:gradFill>
              <a:gsLst>
                <a:gs pos="0">
                  <a:schemeClr val="lt2"/>
                </a:gs>
                <a:gs pos="100000">
                  <a:srgbClr val="3B95DE"/>
                </a:gs>
              </a:gsLst>
              <a:lin ang="5400000" scaled="0"/>
            </a:gradFill>
            <a:ln>
              <a:noFill/>
            </a:ln>
          </p:spPr>
        </p:sp>
        <p:sp>
          <p:nvSpPr>
            <p:cNvPr id="98" name="Google Shape;98;p20"/>
            <p:cNvSpPr/>
            <p:nvPr/>
          </p:nvSpPr>
          <p:spPr>
            <a:xfrm>
              <a:off x="52388" y="2066925"/>
              <a:ext cx="109538" cy="109538"/>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0"/>
            <p:cNvSpPr/>
            <p:nvPr/>
          </p:nvSpPr>
          <p:spPr>
            <a:xfrm>
              <a:off x="1228725" y="4662488"/>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0"/>
            <p:cNvSpPr/>
            <p:nvPr/>
          </p:nvSpPr>
          <p:spPr>
            <a:xfrm>
              <a:off x="1319213" y="5041900"/>
              <a:ext cx="371475" cy="1801813"/>
            </a:xfrm>
            <a:custGeom>
              <a:rect b="b" l="l" r="r" t="t"/>
              <a:pathLst>
                <a:path extrusionOk="0" h="1135" w="234">
                  <a:moveTo>
                    <a:pt x="15" y="1135"/>
                  </a:moveTo>
                  <a:lnTo>
                    <a:pt x="0" y="1135"/>
                  </a:lnTo>
                  <a:lnTo>
                    <a:pt x="0" y="515"/>
                  </a:lnTo>
                  <a:lnTo>
                    <a:pt x="0" y="512"/>
                  </a:lnTo>
                  <a:lnTo>
                    <a:pt x="219" y="0"/>
                  </a:lnTo>
                  <a:lnTo>
                    <a:pt x="234" y="6"/>
                  </a:lnTo>
                  <a:lnTo>
                    <a:pt x="15" y="518"/>
                  </a:lnTo>
                  <a:lnTo>
                    <a:pt x="15" y="1135"/>
                  </a:lnTo>
                  <a:close/>
                </a:path>
              </a:pathLst>
            </a:custGeom>
            <a:gradFill>
              <a:gsLst>
                <a:gs pos="0">
                  <a:schemeClr val="lt2"/>
                </a:gs>
                <a:gs pos="100000">
                  <a:srgbClr val="3B95DE"/>
                </a:gs>
              </a:gsLst>
              <a:lin ang="5400000" scaled="0"/>
            </a:gradFill>
            <a:ln>
              <a:noFill/>
            </a:ln>
          </p:spPr>
        </p:sp>
        <p:sp>
          <p:nvSpPr>
            <p:cNvPr id="101" name="Google Shape;101;p20"/>
            <p:cNvSpPr/>
            <p:nvPr/>
          </p:nvSpPr>
          <p:spPr>
            <a:xfrm>
              <a:off x="1147763"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0"/>
            <p:cNvSpPr/>
            <p:nvPr/>
          </p:nvSpPr>
          <p:spPr>
            <a:xfrm>
              <a:off x="819150" y="3983038"/>
              <a:ext cx="347663" cy="2860675"/>
            </a:xfrm>
            <a:custGeom>
              <a:rect b="b" l="l" r="r" t="t"/>
              <a:pathLst>
                <a:path extrusionOk="0" h="1802" w="219">
                  <a:moveTo>
                    <a:pt x="219" y="1802"/>
                  </a:moveTo>
                  <a:lnTo>
                    <a:pt x="201" y="1802"/>
                  </a:lnTo>
                  <a:lnTo>
                    <a:pt x="201" y="1185"/>
                  </a:lnTo>
                  <a:lnTo>
                    <a:pt x="0" y="3"/>
                  </a:lnTo>
                  <a:lnTo>
                    <a:pt x="15" y="0"/>
                  </a:lnTo>
                  <a:lnTo>
                    <a:pt x="219" y="1185"/>
                  </a:lnTo>
                  <a:lnTo>
                    <a:pt x="219" y="1802"/>
                  </a:lnTo>
                  <a:close/>
                </a:path>
              </a:pathLst>
            </a:custGeom>
            <a:gradFill>
              <a:gsLst>
                <a:gs pos="0">
                  <a:schemeClr val="lt2"/>
                </a:gs>
                <a:gs pos="100000">
                  <a:srgbClr val="3B95DE"/>
                </a:gs>
              </a:gsLst>
              <a:lin ang="5400000" scaled="0"/>
            </a:gradFill>
            <a:ln>
              <a:noFill/>
            </a:ln>
          </p:spPr>
        </p:sp>
        <p:sp>
          <p:nvSpPr>
            <p:cNvPr id="103" name="Google Shape;103;p20"/>
            <p:cNvSpPr/>
            <p:nvPr/>
          </p:nvSpPr>
          <p:spPr>
            <a:xfrm>
              <a:off x="728663" y="3806825"/>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0"/>
            <p:cNvSpPr/>
            <p:nvPr/>
          </p:nvSpPr>
          <p:spPr>
            <a:xfrm>
              <a:off x="1624013"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0"/>
            <p:cNvSpPr/>
            <p:nvPr/>
          </p:nvSpPr>
          <p:spPr>
            <a:xfrm>
              <a:off x="1404938" y="5422900"/>
              <a:ext cx="371475" cy="1425575"/>
            </a:xfrm>
            <a:custGeom>
              <a:rect b="b" l="l" r="r" t="t"/>
              <a:pathLst>
                <a:path extrusionOk="0" h="898" w="234">
                  <a:moveTo>
                    <a:pt x="18" y="898"/>
                  </a:moveTo>
                  <a:lnTo>
                    <a:pt x="0" y="898"/>
                  </a:lnTo>
                  <a:lnTo>
                    <a:pt x="0" y="515"/>
                  </a:lnTo>
                  <a:lnTo>
                    <a:pt x="0" y="512"/>
                  </a:lnTo>
                  <a:lnTo>
                    <a:pt x="222" y="0"/>
                  </a:lnTo>
                  <a:lnTo>
                    <a:pt x="234" y="6"/>
                  </a:lnTo>
                  <a:lnTo>
                    <a:pt x="18" y="518"/>
                  </a:lnTo>
                  <a:lnTo>
                    <a:pt x="18" y="898"/>
                  </a:lnTo>
                  <a:close/>
                </a:path>
              </a:pathLst>
            </a:custGeom>
            <a:gradFill>
              <a:gsLst>
                <a:gs pos="0">
                  <a:schemeClr val="lt2"/>
                </a:gs>
                <a:gs pos="100000">
                  <a:srgbClr val="3B95DE"/>
                </a:gs>
              </a:gsLst>
              <a:lin ang="5400000" scaled="0"/>
            </a:gradFill>
            <a:ln>
              <a:noFill/>
            </a:ln>
          </p:spPr>
        </p:sp>
        <p:sp>
          <p:nvSpPr>
            <p:cNvPr id="106" name="Google Shape;106;p20"/>
            <p:cNvSpPr/>
            <p:nvPr/>
          </p:nvSpPr>
          <p:spPr>
            <a:xfrm>
              <a:off x="1666875"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107" name="Google Shape;107;p20"/>
            <p:cNvSpPr/>
            <p:nvPr/>
          </p:nvSpPr>
          <p:spPr>
            <a:xfrm>
              <a:off x="1709738"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0"/>
            <p:cNvSpPr/>
            <p:nvPr/>
          </p:nvSpPr>
          <p:spPr>
            <a:xfrm>
              <a:off x="1709738"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0"/>
            <p:cNvSpPr/>
            <p:nvPr/>
          </p:nvSpPr>
          <p:spPr>
            <a:xfrm>
              <a:off x="1766888" y="6330950"/>
              <a:ext cx="419100" cy="527050"/>
            </a:xfrm>
            <a:custGeom>
              <a:rect b="b" l="l" r="r" t="t"/>
              <a:pathLst>
                <a:path extrusionOk="0" h="332" w="264">
                  <a:moveTo>
                    <a:pt x="12" y="332"/>
                  </a:moveTo>
                  <a:lnTo>
                    <a:pt x="0" y="326"/>
                  </a:lnTo>
                  <a:lnTo>
                    <a:pt x="45" y="206"/>
                  </a:lnTo>
                  <a:lnTo>
                    <a:pt x="255" y="0"/>
                  </a:lnTo>
                  <a:lnTo>
                    <a:pt x="264" y="12"/>
                  </a:lnTo>
                  <a:lnTo>
                    <a:pt x="60" y="215"/>
                  </a:lnTo>
                  <a:lnTo>
                    <a:pt x="12" y="332"/>
                  </a:lnTo>
                  <a:close/>
                </a:path>
              </a:pathLst>
            </a:custGeom>
            <a:gradFill>
              <a:gsLst>
                <a:gs pos="0">
                  <a:schemeClr val="lt2"/>
                </a:gs>
                <a:gs pos="100000">
                  <a:srgbClr val="3B95DE"/>
                </a:gs>
              </a:gsLst>
              <a:lin ang="5400000" scaled="0"/>
            </a:gradFill>
            <a:ln>
              <a:noFill/>
            </a:ln>
          </p:spPr>
        </p:sp>
        <p:sp>
          <p:nvSpPr>
            <p:cNvPr id="110" name="Google Shape;110;p20"/>
            <p:cNvSpPr/>
            <p:nvPr/>
          </p:nvSpPr>
          <p:spPr>
            <a:xfrm>
              <a:off x="2147888"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0"/>
            <p:cNvSpPr/>
            <p:nvPr/>
          </p:nvSpPr>
          <p:spPr>
            <a:xfrm>
              <a:off x="504825" y="9525"/>
              <a:ext cx="233363" cy="5103813"/>
            </a:xfrm>
            <a:custGeom>
              <a:rect b="b" l="l" r="r" t="t"/>
              <a:pathLst>
                <a:path extrusionOk="0" h="3215" w="147">
                  <a:moveTo>
                    <a:pt x="132" y="3215"/>
                  </a:moveTo>
                  <a:lnTo>
                    <a:pt x="129" y="2754"/>
                  </a:lnTo>
                  <a:lnTo>
                    <a:pt x="0" y="1901"/>
                  </a:lnTo>
                  <a:lnTo>
                    <a:pt x="0" y="0"/>
                  </a:lnTo>
                  <a:lnTo>
                    <a:pt x="15" y="0"/>
                  </a:lnTo>
                  <a:lnTo>
                    <a:pt x="15" y="1898"/>
                  </a:lnTo>
                  <a:lnTo>
                    <a:pt x="144" y="2754"/>
                  </a:lnTo>
                  <a:lnTo>
                    <a:pt x="147" y="3215"/>
                  </a:lnTo>
                  <a:lnTo>
                    <a:pt x="132" y="3215"/>
                  </a:lnTo>
                  <a:close/>
                </a:path>
              </a:pathLst>
            </a:custGeom>
            <a:gradFill>
              <a:gsLst>
                <a:gs pos="0">
                  <a:schemeClr val="lt2"/>
                </a:gs>
                <a:gs pos="100000">
                  <a:srgbClr val="3B95DE"/>
                </a:gs>
              </a:gsLst>
              <a:lin ang="5400000" scaled="0"/>
            </a:gradFill>
            <a:ln>
              <a:noFill/>
            </a:ln>
          </p:spPr>
        </p:sp>
        <p:sp>
          <p:nvSpPr>
            <p:cNvPr id="112" name="Google Shape;112;p20"/>
            <p:cNvSpPr/>
            <p:nvPr/>
          </p:nvSpPr>
          <p:spPr>
            <a:xfrm>
              <a:off x="633413" y="5103813"/>
              <a:ext cx="185738" cy="185738"/>
            </a:xfrm>
            <a:custGeom>
              <a:rect b="b" l="l" r="r" t="t"/>
              <a:pathLst>
                <a:path extrusionOk="0" h="39" w="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3" name="Google Shape;113;p20"/>
          <p:cNvSpPr txBox="1"/>
          <p:nvPr>
            <p:ph type="ctrTitle"/>
          </p:nvPr>
        </p:nvSpPr>
        <p:spPr>
          <a:xfrm>
            <a:off x="1876424" y="1122363"/>
            <a:ext cx="8791575"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800"/>
              <a:buFont typeface="Twentieth Centur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p20"/>
          <p:cNvSpPr txBox="1"/>
          <p:nvPr>
            <p:ph idx="1" type="subTitle"/>
          </p:nvPr>
        </p:nvSpPr>
        <p:spPr>
          <a:xfrm>
            <a:off x="1876424" y="3602038"/>
            <a:ext cx="8791575" cy="1655762"/>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000"/>
              </a:spcBef>
              <a:spcAft>
                <a:spcPts val="0"/>
              </a:spcAft>
              <a:buClr>
                <a:schemeClr val="lt2"/>
              </a:buClr>
              <a:buSzPts val="2500"/>
              <a:buNone/>
              <a:defRPr sz="2000" cap="none">
                <a:solidFill>
                  <a:schemeClr val="lt2"/>
                </a:solidFill>
              </a:defRPr>
            </a:lvl1pPr>
            <a:lvl2pPr lvl="1" algn="ctr">
              <a:lnSpc>
                <a:spcPct val="120000"/>
              </a:lnSpc>
              <a:spcBef>
                <a:spcPts val="500"/>
              </a:spcBef>
              <a:spcAft>
                <a:spcPts val="0"/>
              </a:spcAft>
              <a:buClr>
                <a:schemeClr val="lt1"/>
              </a:buClr>
              <a:buSzPts val="2500"/>
              <a:buNone/>
              <a:defRPr sz="2000"/>
            </a:lvl2pPr>
            <a:lvl3pPr lvl="2" algn="ctr">
              <a:lnSpc>
                <a:spcPct val="120000"/>
              </a:lnSpc>
              <a:spcBef>
                <a:spcPts val="500"/>
              </a:spcBef>
              <a:spcAft>
                <a:spcPts val="0"/>
              </a:spcAft>
              <a:buClr>
                <a:schemeClr val="lt1"/>
              </a:buClr>
              <a:buSzPts val="2250"/>
              <a:buNone/>
              <a:defRPr sz="1800"/>
            </a:lvl3pPr>
            <a:lvl4pPr lvl="3" algn="ctr">
              <a:lnSpc>
                <a:spcPct val="120000"/>
              </a:lnSpc>
              <a:spcBef>
                <a:spcPts val="500"/>
              </a:spcBef>
              <a:spcAft>
                <a:spcPts val="0"/>
              </a:spcAft>
              <a:buClr>
                <a:schemeClr val="lt1"/>
              </a:buClr>
              <a:buSzPts val="2000"/>
              <a:buNone/>
              <a:defRPr sz="1600"/>
            </a:lvl4pPr>
            <a:lvl5pPr lvl="4" algn="ctr">
              <a:lnSpc>
                <a:spcPct val="120000"/>
              </a:lnSpc>
              <a:spcBef>
                <a:spcPts val="500"/>
              </a:spcBef>
              <a:spcAft>
                <a:spcPts val="0"/>
              </a:spcAft>
              <a:buClr>
                <a:schemeClr val="lt1"/>
              </a:buClr>
              <a:buSzPts val="2000"/>
              <a:buNone/>
              <a:defRPr sz="1600"/>
            </a:lvl5pPr>
            <a:lvl6pPr lvl="5" algn="ctr">
              <a:lnSpc>
                <a:spcPct val="120000"/>
              </a:lnSpc>
              <a:spcBef>
                <a:spcPts val="500"/>
              </a:spcBef>
              <a:spcAft>
                <a:spcPts val="0"/>
              </a:spcAft>
              <a:buClr>
                <a:schemeClr val="lt1"/>
              </a:buClr>
              <a:buSzPts val="2000"/>
              <a:buNone/>
              <a:defRPr sz="1600"/>
            </a:lvl6pPr>
            <a:lvl7pPr lvl="6" algn="ctr">
              <a:lnSpc>
                <a:spcPct val="120000"/>
              </a:lnSpc>
              <a:spcBef>
                <a:spcPts val="500"/>
              </a:spcBef>
              <a:spcAft>
                <a:spcPts val="0"/>
              </a:spcAft>
              <a:buClr>
                <a:schemeClr val="lt1"/>
              </a:buClr>
              <a:buSzPts val="2000"/>
              <a:buNone/>
              <a:defRPr sz="1600"/>
            </a:lvl7pPr>
            <a:lvl8pPr lvl="7" algn="ctr">
              <a:lnSpc>
                <a:spcPct val="120000"/>
              </a:lnSpc>
              <a:spcBef>
                <a:spcPts val="500"/>
              </a:spcBef>
              <a:spcAft>
                <a:spcPts val="0"/>
              </a:spcAft>
              <a:buClr>
                <a:schemeClr val="lt1"/>
              </a:buClr>
              <a:buSzPts val="2000"/>
              <a:buNone/>
              <a:defRPr sz="1600"/>
            </a:lvl8pPr>
            <a:lvl9pPr lvl="8" algn="ctr">
              <a:lnSpc>
                <a:spcPct val="120000"/>
              </a:lnSpc>
              <a:spcBef>
                <a:spcPts val="500"/>
              </a:spcBef>
              <a:spcAft>
                <a:spcPts val="0"/>
              </a:spcAft>
              <a:buClr>
                <a:schemeClr val="lt1"/>
              </a:buClr>
              <a:buSzPts val="2000"/>
              <a:buNone/>
              <a:defRPr sz="1600"/>
            </a:lvl9pPr>
          </a:lstStyle>
          <a:p/>
        </p:txBody>
      </p:sp>
      <p:sp>
        <p:nvSpPr>
          <p:cNvPr id="115" name="Google Shape;115;p20"/>
          <p:cNvSpPr txBox="1"/>
          <p:nvPr>
            <p:ph idx="10" type="dt"/>
          </p:nvPr>
        </p:nvSpPr>
        <p:spPr>
          <a:xfrm>
            <a:off x="7077511" y="5410201"/>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0"/>
          <p:cNvSpPr txBox="1"/>
          <p:nvPr>
            <p:ph idx="11" type="ftr"/>
          </p:nvPr>
        </p:nvSpPr>
        <p:spPr>
          <a:xfrm>
            <a:off x="1876424" y="5410201"/>
            <a:ext cx="5124886"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20"/>
          <p:cNvSpPr txBox="1"/>
          <p:nvPr>
            <p:ph idx="12" type="sldNum"/>
          </p:nvPr>
        </p:nvSpPr>
        <p:spPr>
          <a:xfrm>
            <a:off x="9896911" y="5410199"/>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8" name="Shape 118"/>
        <p:cNvGrpSpPr/>
        <p:nvPr/>
      </p:nvGrpSpPr>
      <p:grpSpPr>
        <a:xfrm>
          <a:off x="0" y="0"/>
          <a:ext cx="0" cy="0"/>
          <a:chOff x="0" y="0"/>
          <a:chExt cx="0" cy="0"/>
        </a:xfrm>
      </p:grpSpPr>
      <p:sp>
        <p:nvSpPr>
          <p:cNvPr id="119" name="Google Shape;119;p21"/>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21"/>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21" name="Google Shape;121;p21"/>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21"/>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21"/>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ovnanie" type="twoTxTwoObj">
  <p:cSld name="TWO_OBJECTS_WITH_TEXT">
    <p:spTree>
      <p:nvGrpSpPr>
        <p:cNvPr id="124" name="Shape 124"/>
        <p:cNvGrpSpPr/>
        <p:nvPr/>
      </p:nvGrpSpPr>
      <p:grpSpPr>
        <a:xfrm>
          <a:off x="0" y="0"/>
          <a:ext cx="0" cy="0"/>
          <a:chOff x="0" y="0"/>
          <a:chExt cx="0" cy="0"/>
        </a:xfrm>
      </p:grpSpPr>
      <p:sp>
        <p:nvSpPr>
          <p:cNvPr id="125" name="Google Shape;125;p22"/>
          <p:cNvSpPr txBox="1"/>
          <p:nvPr>
            <p:ph type="title"/>
          </p:nvPr>
        </p:nvSpPr>
        <p:spPr>
          <a:xfrm>
            <a:off x="1141411" y="619126"/>
            <a:ext cx="9906000" cy="147796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22"/>
          <p:cNvSpPr txBox="1"/>
          <p:nvPr>
            <p:ph idx="1" type="body"/>
          </p:nvPr>
        </p:nvSpPr>
        <p:spPr>
          <a:xfrm>
            <a:off x="1370019" y="2249486"/>
            <a:ext cx="464978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127" name="Google Shape;127;p22"/>
          <p:cNvSpPr txBox="1"/>
          <p:nvPr>
            <p:ph idx="2" type="body"/>
          </p:nvPr>
        </p:nvSpPr>
        <p:spPr>
          <a:xfrm>
            <a:off x="1141410" y="3073397"/>
            <a:ext cx="4878391" cy="2717801"/>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28" name="Google Shape;128;p22"/>
          <p:cNvSpPr txBox="1"/>
          <p:nvPr>
            <p:ph idx="3" type="body"/>
          </p:nvPr>
        </p:nvSpPr>
        <p:spPr>
          <a:xfrm>
            <a:off x="6400808" y="2249485"/>
            <a:ext cx="4646602"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129" name="Google Shape;129;p22"/>
          <p:cNvSpPr txBox="1"/>
          <p:nvPr>
            <p:ph idx="4" type="body"/>
          </p:nvPr>
        </p:nvSpPr>
        <p:spPr>
          <a:xfrm>
            <a:off x="6172200" y="3073397"/>
            <a:ext cx="4875210" cy="2717801"/>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30" name="Google Shape;130;p22"/>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22"/>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22"/>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lavička sekcie" type="secHead">
  <p:cSld name="SECTION_HEADER">
    <p:spTree>
      <p:nvGrpSpPr>
        <p:cNvPr id="133" name="Shape 133"/>
        <p:cNvGrpSpPr/>
        <p:nvPr/>
      </p:nvGrpSpPr>
      <p:grpSpPr>
        <a:xfrm>
          <a:off x="0" y="0"/>
          <a:ext cx="0" cy="0"/>
          <a:chOff x="0" y="0"/>
          <a:chExt cx="0" cy="0"/>
        </a:xfrm>
      </p:grpSpPr>
      <p:sp>
        <p:nvSpPr>
          <p:cNvPr id="134" name="Google Shape;134;p23"/>
          <p:cNvSpPr txBox="1"/>
          <p:nvPr>
            <p:ph type="title"/>
          </p:nvPr>
        </p:nvSpPr>
        <p:spPr>
          <a:xfrm>
            <a:off x="1141411" y="1419226"/>
            <a:ext cx="99060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23"/>
          <p:cNvSpPr txBox="1"/>
          <p:nvPr>
            <p:ph idx="1" type="body"/>
          </p:nvPr>
        </p:nvSpPr>
        <p:spPr>
          <a:xfrm>
            <a:off x="1141411" y="4424362"/>
            <a:ext cx="9906000" cy="137477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cap="none">
                <a:solidFill>
                  <a:schemeClr val="lt1"/>
                </a:solidFill>
              </a:defRPr>
            </a:lvl1pPr>
            <a:lvl2pPr indent="-228600" lvl="1" marL="914400" algn="l">
              <a:lnSpc>
                <a:spcPct val="120000"/>
              </a:lnSpc>
              <a:spcBef>
                <a:spcPts val="500"/>
              </a:spcBef>
              <a:spcAft>
                <a:spcPts val="0"/>
              </a:spcAft>
              <a:buClr>
                <a:schemeClr val="lt1"/>
              </a:buClr>
              <a:buSzPts val="2250"/>
              <a:buNone/>
              <a:defRPr sz="1800">
                <a:solidFill>
                  <a:schemeClr val="lt1"/>
                </a:solidFill>
              </a:defRPr>
            </a:lvl2pPr>
            <a:lvl3pPr indent="-228600" lvl="2" marL="1371600" algn="l">
              <a:lnSpc>
                <a:spcPct val="120000"/>
              </a:lnSpc>
              <a:spcBef>
                <a:spcPts val="500"/>
              </a:spcBef>
              <a:spcAft>
                <a:spcPts val="0"/>
              </a:spcAft>
              <a:buClr>
                <a:schemeClr val="lt1"/>
              </a:buClr>
              <a:buSzPts val="2250"/>
              <a:buNone/>
              <a:defRPr sz="1800">
                <a:solidFill>
                  <a:schemeClr val="lt1"/>
                </a:solidFill>
              </a:defRPr>
            </a:lvl3pPr>
            <a:lvl4pPr indent="-228600" lvl="3" marL="1828800" algn="l">
              <a:lnSpc>
                <a:spcPct val="120000"/>
              </a:lnSpc>
              <a:spcBef>
                <a:spcPts val="500"/>
              </a:spcBef>
              <a:spcAft>
                <a:spcPts val="0"/>
              </a:spcAft>
              <a:buClr>
                <a:schemeClr val="lt1"/>
              </a:buClr>
              <a:buSzPts val="2000"/>
              <a:buNone/>
              <a:defRPr sz="1600">
                <a:solidFill>
                  <a:schemeClr val="lt1"/>
                </a:solidFill>
              </a:defRPr>
            </a:lvl4pPr>
            <a:lvl5pPr indent="-228600" lvl="4" marL="2286000" algn="l">
              <a:lnSpc>
                <a:spcPct val="120000"/>
              </a:lnSpc>
              <a:spcBef>
                <a:spcPts val="500"/>
              </a:spcBef>
              <a:spcAft>
                <a:spcPts val="0"/>
              </a:spcAft>
              <a:buClr>
                <a:schemeClr val="lt1"/>
              </a:buClr>
              <a:buSzPts val="2000"/>
              <a:buNone/>
              <a:defRPr sz="1600">
                <a:solidFill>
                  <a:schemeClr val="lt1"/>
                </a:solidFill>
              </a:defRPr>
            </a:lvl5pPr>
            <a:lvl6pPr indent="-228600" lvl="5" marL="2743200" algn="l">
              <a:lnSpc>
                <a:spcPct val="120000"/>
              </a:lnSpc>
              <a:spcBef>
                <a:spcPts val="500"/>
              </a:spcBef>
              <a:spcAft>
                <a:spcPts val="0"/>
              </a:spcAft>
              <a:buClr>
                <a:schemeClr val="lt1"/>
              </a:buClr>
              <a:buSzPts val="2000"/>
              <a:buNone/>
              <a:defRPr sz="1600">
                <a:solidFill>
                  <a:schemeClr val="lt1"/>
                </a:solidFill>
              </a:defRPr>
            </a:lvl6pPr>
            <a:lvl7pPr indent="-228600" lvl="6" marL="3200400" algn="l">
              <a:lnSpc>
                <a:spcPct val="120000"/>
              </a:lnSpc>
              <a:spcBef>
                <a:spcPts val="500"/>
              </a:spcBef>
              <a:spcAft>
                <a:spcPts val="0"/>
              </a:spcAft>
              <a:buClr>
                <a:schemeClr val="lt1"/>
              </a:buClr>
              <a:buSzPts val="2000"/>
              <a:buNone/>
              <a:defRPr sz="1600">
                <a:solidFill>
                  <a:schemeClr val="lt1"/>
                </a:solidFill>
              </a:defRPr>
            </a:lvl7pPr>
            <a:lvl8pPr indent="-228600" lvl="7" marL="3657600" algn="l">
              <a:lnSpc>
                <a:spcPct val="120000"/>
              </a:lnSpc>
              <a:spcBef>
                <a:spcPts val="500"/>
              </a:spcBef>
              <a:spcAft>
                <a:spcPts val="0"/>
              </a:spcAft>
              <a:buClr>
                <a:schemeClr val="lt1"/>
              </a:buClr>
              <a:buSzPts val="2000"/>
              <a:buNone/>
              <a:defRPr sz="1600">
                <a:solidFill>
                  <a:schemeClr val="lt1"/>
                </a:solidFill>
              </a:defRPr>
            </a:lvl8pPr>
            <a:lvl9pPr indent="-228600" lvl="8" marL="4114800" algn="l">
              <a:lnSpc>
                <a:spcPct val="120000"/>
              </a:lnSpc>
              <a:spcBef>
                <a:spcPts val="500"/>
              </a:spcBef>
              <a:spcAft>
                <a:spcPts val="0"/>
              </a:spcAft>
              <a:buClr>
                <a:schemeClr val="lt1"/>
              </a:buClr>
              <a:buSzPts val="2000"/>
              <a:buNone/>
              <a:defRPr sz="1600">
                <a:solidFill>
                  <a:schemeClr val="lt1"/>
                </a:solidFill>
              </a:defRPr>
            </a:lvl9pPr>
          </a:lstStyle>
          <a:p/>
        </p:txBody>
      </p:sp>
      <p:sp>
        <p:nvSpPr>
          <p:cNvPr id="136" name="Google Shape;136;p23"/>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23"/>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23"/>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va obsahy" type="twoObj">
  <p:cSld name="TWO_OBJECTS">
    <p:spTree>
      <p:nvGrpSpPr>
        <p:cNvPr id="139" name="Shape 139"/>
        <p:cNvGrpSpPr/>
        <p:nvPr/>
      </p:nvGrpSpPr>
      <p:grpSpPr>
        <a:xfrm>
          <a:off x="0" y="0"/>
          <a:ext cx="0" cy="0"/>
          <a:chOff x="0" y="0"/>
          <a:chExt cx="0" cy="0"/>
        </a:xfrm>
      </p:grpSpPr>
      <p:sp>
        <p:nvSpPr>
          <p:cNvPr id="140" name="Google Shape;140;p24"/>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 name="Google Shape;141;p24"/>
          <p:cNvSpPr txBox="1"/>
          <p:nvPr>
            <p:ph idx="1" type="body"/>
          </p:nvPr>
        </p:nvSpPr>
        <p:spPr>
          <a:xfrm>
            <a:off x="1141410" y="2249486"/>
            <a:ext cx="4878389"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42" name="Google Shape;142;p24"/>
          <p:cNvSpPr txBox="1"/>
          <p:nvPr>
            <p:ph idx="2" type="body"/>
          </p:nvPr>
        </p:nvSpPr>
        <p:spPr>
          <a:xfrm>
            <a:off x="6172200" y="2249486"/>
            <a:ext cx="4875211" cy="3541714"/>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43" name="Google Shape;143;p24"/>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24"/>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24"/>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n nadpis" type="titleOnly">
  <p:cSld name="TITLE_ONLY">
    <p:spTree>
      <p:nvGrpSpPr>
        <p:cNvPr id="146" name="Shape 146"/>
        <p:cNvGrpSpPr/>
        <p:nvPr/>
      </p:nvGrpSpPr>
      <p:grpSpPr>
        <a:xfrm>
          <a:off x="0" y="0"/>
          <a:ext cx="0" cy="0"/>
          <a:chOff x="0" y="0"/>
          <a:chExt cx="0" cy="0"/>
        </a:xfrm>
      </p:grpSpPr>
      <p:sp>
        <p:nvSpPr>
          <p:cNvPr id="147" name="Google Shape;147;p2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 name="Google Shape;148;p25"/>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25"/>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25"/>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ázdna" type="blank">
  <p:cSld name="BLANK">
    <p:spTree>
      <p:nvGrpSpPr>
        <p:cNvPr id="151" name="Shape 151"/>
        <p:cNvGrpSpPr/>
        <p:nvPr/>
      </p:nvGrpSpPr>
      <p:grpSpPr>
        <a:xfrm>
          <a:off x="0" y="0"/>
          <a:ext cx="0" cy="0"/>
          <a:chOff x="0" y="0"/>
          <a:chExt cx="0" cy="0"/>
        </a:xfrm>
      </p:grpSpPr>
      <p:sp>
        <p:nvSpPr>
          <p:cNvPr id="152" name="Google Shape;152;p26"/>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26"/>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26"/>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sah s popisom" type="objTx">
  <p:cSld name="OBJECT_WITH_CAPTION_TEXT">
    <p:spTree>
      <p:nvGrpSpPr>
        <p:cNvPr id="155" name="Shape 155"/>
        <p:cNvGrpSpPr/>
        <p:nvPr/>
      </p:nvGrpSpPr>
      <p:grpSpPr>
        <a:xfrm>
          <a:off x="0" y="0"/>
          <a:ext cx="0" cy="0"/>
          <a:chOff x="0" y="0"/>
          <a:chExt cx="0" cy="0"/>
        </a:xfrm>
      </p:grpSpPr>
      <p:sp>
        <p:nvSpPr>
          <p:cNvPr id="156" name="Google Shape;156;p27"/>
          <p:cNvSpPr txBox="1"/>
          <p:nvPr>
            <p:ph type="title"/>
          </p:nvPr>
        </p:nvSpPr>
        <p:spPr>
          <a:xfrm>
            <a:off x="1146705" y="609601"/>
            <a:ext cx="3856037" cy="163988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 name="Google Shape;157;p27"/>
          <p:cNvSpPr txBox="1"/>
          <p:nvPr>
            <p:ph idx="1" type="body"/>
          </p:nvPr>
        </p:nvSpPr>
        <p:spPr>
          <a:xfrm>
            <a:off x="5156200" y="592666"/>
            <a:ext cx="5891209" cy="5198534"/>
          </a:xfrm>
          <a:prstGeom prst="rect">
            <a:avLst/>
          </a:prstGeom>
          <a:noFill/>
          <a:ln>
            <a:noFill/>
          </a:ln>
        </p:spPr>
        <p:txBody>
          <a:bodyPr anchorCtr="0" anchor="ctr"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158" name="Google Shape;158;p27"/>
          <p:cNvSpPr txBox="1"/>
          <p:nvPr>
            <p:ph idx="2" type="body"/>
          </p:nvPr>
        </p:nvSpPr>
        <p:spPr>
          <a:xfrm>
            <a:off x="1146705" y="2249486"/>
            <a:ext cx="3856037" cy="354171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59" name="Google Shape;159;p27"/>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27"/>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27"/>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ázok s popisom" type="picTx">
  <p:cSld name="PICTURE_WITH_CAPTION_TEXT">
    <p:spTree>
      <p:nvGrpSpPr>
        <p:cNvPr id="162" name="Shape 162"/>
        <p:cNvGrpSpPr/>
        <p:nvPr/>
      </p:nvGrpSpPr>
      <p:grpSpPr>
        <a:xfrm>
          <a:off x="0" y="0"/>
          <a:ext cx="0" cy="0"/>
          <a:chOff x="0" y="0"/>
          <a:chExt cx="0" cy="0"/>
        </a:xfrm>
      </p:grpSpPr>
      <p:sp>
        <p:nvSpPr>
          <p:cNvPr id="163" name="Google Shape;163;p28"/>
          <p:cNvSpPr txBox="1"/>
          <p:nvPr>
            <p:ph type="title"/>
          </p:nvPr>
        </p:nvSpPr>
        <p:spPr>
          <a:xfrm>
            <a:off x="1141413" y="609600"/>
            <a:ext cx="5934508" cy="163988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 name="Google Shape;164;p28"/>
          <p:cNvSpPr/>
          <p:nvPr>
            <p:ph idx="2" type="pic"/>
          </p:nvPr>
        </p:nvSpPr>
        <p:spPr>
          <a:xfrm>
            <a:off x="7380721" y="609601"/>
            <a:ext cx="3666690" cy="5181599"/>
          </a:xfrm>
          <a:prstGeom prst="round2DiagRect">
            <a:avLst>
              <a:gd fmla="val 5608"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165" name="Google Shape;165;p28"/>
          <p:cNvSpPr txBox="1"/>
          <p:nvPr>
            <p:ph idx="1" type="body"/>
          </p:nvPr>
        </p:nvSpPr>
        <p:spPr>
          <a:xfrm>
            <a:off x="1141410" y="2249486"/>
            <a:ext cx="5934511" cy="354171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66" name="Google Shape;166;p28"/>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28"/>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28"/>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atický obrázok s popisom">
  <p:cSld name="Panoramatický obrázok s popisom">
    <p:spTree>
      <p:nvGrpSpPr>
        <p:cNvPr id="169" name="Shape 169"/>
        <p:cNvGrpSpPr/>
        <p:nvPr/>
      </p:nvGrpSpPr>
      <p:grpSpPr>
        <a:xfrm>
          <a:off x="0" y="0"/>
          <a:ext cx="0" cy="0"/>
          <a:chOff x="0" y="0"/>
          <a:chExt cx="0" cy="0"/>
        </a:xfrm>
      </p:grpSpPr>
      <p:sp>
        <p:nvSpPr>
          <p:cNvPr id="170" name="Google Shape;170;p29"/>
          <p:cNvSpPr txBox="1"/>
          <p:nvPr>
            <p:ph type="title"/>
          </p:nvPr>
        </p:nvSpPr>
        <p:spPr>
          <a:xfrm>
            <a:off x="1141410" y="4304664"/>
            <a:ext cx="9912355"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29"/>
          <p:cNvSpPr/>
          <p:nvPr>
            <p:ph idx="2" type="pic"/>
          </p:nvPr>
        </p:nvSpPr>
        <p:spPr>
          <a:xfrm>
            <a:off x="1141411" y="606426"/>
            <a:ext cx="9912354" cy="3299778"/>
          </a:xfrm>
          <a:prstGeom prst="round2DiagRect">
            <a:avLst>
              <a:gd fmla="val 4860"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172" name="Google Shape;172;p29"/>
          <p:cNvSpPr txBox="1"/>
          <p:nvPr>
            <p:ph idx="1" type="body"/>
          </p:nvPr>
        </p:nvSpPr>
        <p:spPr>
          <a:xfrm>
            <a:off x="1141364" y="5124020"/>
            <a:ext cx="9910859" cy="68247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000"/>
              <a:buNone/>
              <a:defRPr sz="16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73" name="Google Shape;173;p29"/>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29"/>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29"/>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ázov a popis">
  <p:cSld name="Názov a popis">
    <p:spTree>
      <p:nvGrpSpPr>
        <p:cNvPr id="176" name="Shape 176"/>
        <p:cNvGrpSpPr/>
        <p:nvPr/>
      </p:nvGrpSpPr>
      <p:grpSpPr>
        <a:xfrm>
          <a:off x="0" y="0"/>
          <a:ext cx="0" cy="0"/>
          <a:chOff x="0" y="0"/>
          <a:chExt cx="0" cy="0"/>
        </a:xfrm>
      </p:grpSpPr>
      <p:sp>
        <p:nvSpPr>
          <p:cNvPr id="177" name="Google Shape;177;p30"/>
          <p:cNvSpPr txBox="1"/>
          <p:nvPr>
            <p:ph type="title"/>
          </p:nvPr>
        </p:nvSpPr>
        <p:spPr>
          <a:xfrm>
            <a:off x="1141456" y="609600"/>
            <a:ext cx="9905955" cy="3429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8" name="Google Shape;178;p30"/>
          <p:cNvSpPr txBox="1"/>
          <p:nvPr>
            <p:ph idx="1" type="body"/>
          </p:nvPr>
        </p:nvSpPr>
        <p:spPr>
          <a:xfrm>
            <a:off x="1141410" y="4419599"/>
            <a:ext cx="9904459" cy="1371599"/>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79" name="Google Shape;179;p30"/>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30"/>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30"/>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nuka s popisom">
  <p:cSld name="Ponuka s popisom">
    <p:spTree>
      <p:nvGrpSpPr>
        <p:cNvPr id="182" name="Shape 182"/>
        <p:cNvGrpSpPr/>
        <p:nvPr/>
      </p:nvGrpSpPr>
      <p:grpSpPr>
        <a:xfrm>
          <a:off x="0" y="0"/>
          <a:ext cx="0" cy="0"/>
          <a:chOff x="0" y="0"/>
          <a:chExt cx="0" cy="0"/>
        </a:xfrm>
      </p:grpSpPr>
      <p:sp>
        <p:nvSpPr>
          <p:cNvPr id="183" name="Google Shape;183;p31"/>
          <p:cNvSpPr txBox="1"/>
          <p:nvPr>
            <p:ph type="title"/>
          </p:nvPr>
        </p:nvSpPr>
        <p:spPr>
          <a:xfrm>
            <a:off x="1446212" y="609599"/>
            <a:ext cx="9302752" cy="274842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 name="Google Shape;184;p31"/>
          <p:cNvSpPr txBox="1"/>
          <p:nvPr>
            <p:ph idx="1" type="body"/>
          </p:nvPr>
        </p:nvSpPr>
        <p:spPr>
          <a:xfrm>
            <a:off x="1720644" y="3365557"/>
            <a:ext cx="8752299" cy="548968"/>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85" name="Google Shape;185;p31"/>
          <p:cNvSpPr txBox="1"/>
          <p:nvPr>
            <p:ph idx="2" type="body"/>
          </p:nvPr>
        </p:nvSpPr>
        <p:spPr>
          <a:xfrm>
            <a:off x="1141411" y="4309919"/>
            <a:ext cx="9906002" cy="1489496"/>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86" name="Google Shape;186;p31"/>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7" name="Google Shape;187;p31"/>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31"/>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
        <p:nvSpPr>
          <p:cNvPr id="189" name="Google Shape;189;p31"/>
          <p:cNvSpPr txBox="1"/>
          <p:nvPr/>
        </p:nvSpPr>
        <p:spPr>
          <a:xfrm>
            <a:off x="903512" y="732394"/>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Twentieth Century"/>
              <a:buNone/>
            </a:pPr>
            <a:r>
              <a:rPr b="0" lang="sk-SK" sz="8000" cap="none">
                <a:solidFill>
                  <a:schemeClr val="lt1"/>
                </a:solidFill>
                <a:latin typeface="Twentieth Century"/>
                <a:ea typeface="Twentieth Century"/>
                <a:cs typeface="Twentieth Century"/>
                <a:sym typeface="Twentieth Century"/>
              </a:rPr>
              <a:t>“</a:t>
            </a:r>
            <a:endParaRPr/>
          </a:p>
        </p:txBody>
      </p:sp>
      <p:sp>
        <p:nvSpPr>
          <p:cNvPr id="190" name="Google Shape;190;p31"/>
          <p:cNvSpPr txBox="1"/>
          <p:nvPr/>
        </p:nvSpPr>
        <p:spPr>
          <a:xfrm>
            <a:off x="10537370" y="2764972"/>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Twentieth Century"/>
              <a:buNone/>
            </a:pPr>
            <a:r>
              <a:rPr b="0" lang="sk-SK" sz="8000" cap="none">
                <a:solidFill>
                  <a:schemeClr val="lt1"/>
                </a:solidFill>
                <a:latin typeface="Twentieth Century"/>
                <a:ea typeface="Twentieth Century"/>
                <a:cs typeface="Twentieth Century"/>
                <a:sym typeface="Twentieth Century"/>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arta s názvom">
  <p:cSld name="Karta s názvom">
    <p:spTree>
      <p:nvGrpSpPr>
        <p:cNvPr id="191" name="Shape 191"/>
        <p:cNvGrpSpPr/>
        <p:nvPr/>
      </p:nvGrpSpPr>
      <p:grpSpPr>
        <a:xfrm>
          <a:off x="0" y="0"/>
          <a:ext cx="0" cy="0"/>
          <a:chOff x="0" y="0"/>
          <a:chExt cx="0" cy="0"/>
        </a:xfrm>
      </p:grpSpPr>
      <p:sp>
        <p:nvSpPr>
          <p:cNvPr id="192" name="Google Shape;192;p32"/>
          <p:cNvSpPr txBox="1"/>
          <p:nvPr>
            <p:ph type="title"/>
          </p:nvPr>
        </p:nvSpPr>
        <p:spPr>
          <a:xfrm>
            <a:off x="1141410" y="2134041"/>
            <a:ext cx="9906001"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3" name="Google Shape;193;p32"/>
          <p:cNvSpPr txBox="1"/>
          <p:nvPr>
            <p:ph idx="1" type="body"/>
          </p:nvPr>
        </p:nvSpPr>
        <p:spPr>
          <a:xfrm>
            <a:off x="1141364" y="4657655"/>
            <a:ext cx="9904505" cy="114064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2250"/>
              <a:buNone/>
              <a:defRPr sz="1800"/>
            </a:lvl1pPr>
            <a:lvl2pPr indent="-228600" lvl="1" marL="914400" algn="l">
              <a:lnSpc>
                <a:spcPct val="120000"/>
              </a:lnSpc>
              <a:spcBef>
                <a:spcPts val="500"/>
              </a:spcBef>
              <a:spcAft>
                <a:spcPts val="0"/>
              </a:spcAft>
              <a:buClr>
                <a:schemeClr val="lt1"/>
              </a:buClr>
              <a:buSzPts val="1750"/>
              <a:buNone/>
              <a:defRPr sz="1400"/>
            </a:lvl2pPr>
            <a:lvl3pPr indent="-228600" lvl="2" marL="1371600" algn="l">
              <a:lnSpc>
                <a:spcPct val="120000"/>
              </a:lnSpc>
              <a:spcBef>
                <a:spcPts val="500"/>
              </a:spcBef>
              <a:spcAft>
                <a:spcPts val="0"/>
              </a:spcAft>
              <a:buClr>
                <a:schemeClr val="lt1"/>
              </a:buClr>
              <a:buSzPts val="1500"/>
              <a:buNone/>
              <a:defRPr sz="1200"/>
            </a:lvl3pPr>
            <a:lvl4pPr indent="-228600" lvl="3" marL="1828800" algn="l">
              <a:lnSpc>
                <a:spcPct val="120000"/>
              </a:lnSpc>
              <a:spcBef>
                <a:spcPts val="500"/>
              </a:spcBef>
              <a:spcAft>
                <a:spcPts val="0"/>
              </a:spcAft>
              <a:buClr>
                <a:schemeClr val="lt1"/>
              </a:buClr>
              <a:buSzPts val="1250"/>
              <a:buNone/>
              <a:defRPr sz="1000"/>
            </a:lvl4pPr>
            <a:lvl5pPr indent="-228600" lvl="4" marL="2286000" algn="l">
              <a:lnSpc>
                <a:spcPct val="120000"/>
              </a:lnSpc>
              <a:spcBef>
                <a:spcPts val="500"/>
              </a:spcBef>
              <a:spcAft>
                <a:spcPts val="0"/>
              </a:spcAft>
              <a:buClr>
                <a:schemeClr val="lt1"/>
              </a:buClr>
              <a:buSzPts val="1250"/>
              <a:buNone/>
              <a:defRPr sz="1000"/>
            </a:lvl5pPr>
            <a:lvl6pPr indent="-228600" lvl="5" marL="2743200" algn="l">
              <a:lnSpc>
                <a:spcPct val="120000"/>
              </a:lnSpc>
              <a:spcBef>
                <a:spcPts val="500"/>
              </a:spcBef>
              <a:spcAft>
                <a:spcPts val="0"/>
              </a:spcAft>
              <a:buClr>
                <a:schemeClr val="lt1"/>
              </a:buClr>
              <a:buSzPts val="1250"/>
              <a:buNone/>
              <a:defRPr sz="1000"/>
            </a:lvl6pPr>
            <a:lvl7pPr indent="-228600" lvl="6" marL="3200400" algn="l">
              <a:lnSpc>
                <a:spcPct val="120000"/>
              </a:lnSpc>
              <a:spcBef>
                <a:spcPts val="500"/>
              </a:spcBef>
              <a:spcAft>
                <a:spcPts val="0"/>
              </a:spcAft>
              <a:buClr>
                <a:schemeClr val="lt1"/>
              </a:buClr>
              <a:buSzPts val="1250"/>
              <a:buNone/>
              <a:defRPr sz="1000"/>
            </a:lvl7pPr>
            <a:lvl8pPr indent="-228600" lvl="7" marL="3657600" algn="l">
              <a:lnSpc>
                <a:spcPct val="120000"/>
              </a:lnSpc>
              <a:spcBef>
                <a:spcPts val="500"/>
              </a:spcBef>
              <a:spcAft>
                <a:spcPts val="0"/>
              </a:spcAft>
              <a:buClr>
                <a:schemeClr val="lt1"/>
              </a:buClr>
              <a:buSzPts val="1250"/>
              <a:buNone/>
              <a:defRPr sz="1000"/>
            </a:lvl8pPr>
            <a:lvl9pPr indent="-228600" lvl="8" marL="4114800" algn="l">
              <a:lnSpc>
                <a:spcPct val="120000"/>
              </a:lnSpc>
              <a:spcBef>
                <a:spcPts val="500"/>
              </a:spcBef>
              <a:spcAft>
                <a:spcPts val="0"/>
              </a:spcAft>
              <a:buClr>
                <a:schemeClr val="lt1"/>
              </a:buClr>
              <a:buSzPts val="1250"/>
              <a:buNone/>
              <a:defRPr sz="1000"/>
            </a:lvl9pPr>
          </a:lstStyle>
          <a:p/>
        </p:txBody>
      </p:sp>
      <p:sp>
        <p:nvSpPr>
          <p:cNvPr id="194" name="Google Shape;194;p32"/>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32"/>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32"/>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Stĺpec">
  <p:cSld name="3 Stĺpec">
    <p:spTree>
      <p:nvGrpSpPr>
        <p:cNvPr id="197" name="Shape 197"/>
        <p:cNvGrpSpPr/>
        <p:nvPr/>
      </p:nvGrpSpPr>
      <p:grpSpPr>
        <a:xfrm>
          <a:off x="0" y="0"/>
          <a:ext cx="0" cy="0"/>
          <a:chOff x="0" y="0"/>
          <a:chExt cx="0" cy="0"/>
        </a:xfrm>
      </p:grpSpPr>
      <p:sp>
        <p:nvSpPr>
          <p:cNvPr id="198" name="Google Shape;198;p33"/>
          <p:cNvSpPr txBox="1"/>
          <p:nvPr>
            <p:ph type="title"/>
          </p:nvPr>
        </p:nvSpPr>
        <p:spPr>
          <a:xfrm>
            <a:off x="1141413" y="609600"/>
            <a:ext cx="9905998" cy="190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 name="Google Shape;199;p33"/>
          <p:cNvSpPr txBox="1"/>
          <p:nvPr>
            <p:ph idx="1" type="body"/>
          </p:nvPr>
        </p:nvSpPr>
        <p:spPr>
          <a:xfrm>
            <a:off x="1141410" y="2674463"/>
            <a:ext cx="3196899"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0" name="Google Shape;200;p33"/>
          <p:cNvSpPr txBox="1"/>
          <p:nvPr>
            <p:ph idx="2" type="body"/>
          </p:nvPr>
        </p:nvSpPr>
        <p:spPr>
          <a:xfrm>
            <a:off x="1127918" y="3360263"/>
            <a:ext cx="3208735"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1" name="Google Shape;201;p33"/>
          <p:cNvSpPr txBox="1"/>
          <p:nvPr>
            <p:ph idx="3" type="body"/>
          </p:nvPr>
        </p:nvSpPr>
        <p:spPr>
          <a:xfrm>
            <a:off x="4514766" y="2677635"/>
            <a:ext cx="3184385"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2" name="Google Shape;202;p33"/>
          <p:cNvSpPr txBox="1"/>
          <p:nvPr>
            <p:ph idx="4" type="body"/>
          </p:nvPr>
        </p:nvSpPr>
        <p:spPr>
          <a:xfrm>
            <a:off x="4504213" y="3363435"/>
            <a:ext cx="3195830"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3" name="Google Shape;203;p33"/>
          <p:cNvSpPr txBox="1"/>
          <p:nvPr>
            <p:ph idx="5" type="body"/>
          </p:nvPr>
        </p:nvSpPr>
        <p:spPr>
          <a:xfrm>
            <a:off x="7852442" y="2674463"/>
            <a:ext cx="3194968" cy="685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3000"/>
              <a:buNone/>
              <a:defRPr b="0" sz="24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04" name="Google Shape;204;p33"/>
          <p:cNvSpPr txBox="1"/>
          <p:nvPr>
            <p:ph idx="6" type="body"/>
          </p:nvPr>
        </p:nvSpPr>
        <p:spPr>
          <a:xfrm>
            <a:off x="7852442" y="3360263"/>
            <a:ext cx="3194968" cy="2430936"/>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05" name="Google Shape;205;p33"/>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 name="Google Shape;206;p33"/>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33"/>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Stĺpec s obrázkom">
  <p:cSld name="3 Stĺpec s obrázkom">
    <p:spTree>
      <p:nvGrpSpPr>
        <p:cNvPr id="208" name="Shape 208"/>
        <p:cNvGrpSpPr/>
        <p:nvPr/>
      </p:nvGrpSpPr>
      <p:grpSpPr>
        <a:xfrm>
          <a:off x="0" y="0"/>
          <a:ext cx="0" cy="0"/>
          <a:chOff x="0" y="0"/>
          <a:chExt cx="0" cy="0"/>
        </a:xfrm>
      </p:grpSpPr>
      <p:sp>
        <p:nvSpPr>
          <p:cNvPr id="209" name="Google Shape;209;p34"/>
          <p:cNvSpPr txBox="1"/>
          <p:nvPr>
            <p:ph type="title"/>
          </p:nvPr>
        </p:nvSpPr>
        <p:spPr>
          <a:xfrm>
            <a:off x="1141411" y="609600"/>
            <a:ext cx="9905999" cy="190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34"/>
          <p:cNvSpPr txBox="1"/>
          <p:nvPr>
            <p:ph idx="1" type="body"/>
          </p:nvPr>
        </p:nvSpPr>
        <p:spPr>
          <a:xfrm>
            <a:off x="1141413" y="4404596"/>
            <a:ext cx="319524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1" name="Google Shape;211;p34"/>
          <p:cNvSpPr/>
          <p:nvPr>
            <p:ph idx="2" type="pic"/>
          </p:nvPr>
        </p:nvSpPr>
        <p:spPr>
          <a:xfrm>
            <a:off x="1141413" y="2666998"/>
            <a:ext cx="3195240"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12" name="Google Shape;212;p34"/>
          <p:cNvSpPr txBox="1"/>
          <p:nvPr>
            <p:ph idx="3" type="body"/>
          </p:nvPr>
        </p:nvSpPr>
        <p:spPr>
          <a:xfrm>
            <a:off x="1141413" y="4980858"/>
            <a:ext cx="3195240" cy="817843"/>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3" name="Google Shape;213;p34"/>
          <p:cNvSpPr txBox="1"/>
          <p:nvPr>
            <p:ph idx="4" type="body"/>
          </p:nvPr>
        </p:nvSpPr>
        <p:spPr>
          <a:xfrm>
            <a:off x="4489053" y="4404596"/>
            <a:ext cx="320040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4" name="Google Shape;214;p34"/>
          <p:cNvSpPr/>
          <p:nvPr>
            <p:ph idx="5" type="pic"/>
          </p:nvPr>
        </p:nvSpPr>
        <p:spPr>
          <a:xfrm>
            <a:off x="4489053" y="2666998"/>
            <a:ext cx="3198940"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15" name="Google Shape;215;p34"/>
          <p:cNvSpPr txBox="1"/>
          <p:nvPr>
            <p:ph idx="6" type="body"/>
          </p:nvPr>
        </p:nvSpPr>
        <p:spPr>
          <a:xfrm>
            <a:off x="4487593" y="4980857"/>
            <a:ext cx="3200400" cy="81034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6" name="Google Shape;216;p34"/>
          <p:cNvSpPr txBox="1"/>
          <p:nvPr>
            <p:ph idx="7" type="body"/>
          </p:nvPr>
        </p:nvSpPr>
        <p:spPr>
          <a:xfrm>
            <a:off x="7852567" y="4404595"/>
            <a:ext cx="3190741"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sz="2000" cap="none">
                <a:solidFill>
                  <a:schemeClr val="lt1"/>
                </a:solidFill>
              </a:defRPr>
            </a:lvl1pPr>
            <a:lvl2pPr indent="-228600" lvl="1" marL="914400" algn="l">
              <a:lnSpc>
                <a:spcPct val="120000"/>
              </a:lnSpc>
              <a:spcBef>
                <a:spcPts val="500"/>
              </a:spcBef>
              <a:spcAft>
                <a:spcPts val="0"/>
              </a:spcAft>
              <a:buClr>
                <a:schemeClr val="lt1"/>
              </a:buClr>
              <a:buSzPts val="2500"/>
              <a:buNone/>
              <a:defRPr b="1" sz="2000"/>
            </a:lvl2pPr>
            <a:lvl3pPr indent="-228600" lvl="2" marL="1371600" algn="l">
              <a:lnSpc>
                <a:spcPct val="120000"/>
              </a:lnSpc>
              <a:spcBef>
                <a:spcPts val="500"/>
              </a:spcBef>
              <a:spcAft>
                <a:spcPts val="0"/>
              </a:spcAft>
              <a:buClr>
                <a:schemeClr val="lt1"/>
              </a:buClr>
              <a:buSzPts val="2250"/>
              <a:buNone/>
              <a:defRPr b="1" sz="1800"/>
            </a:lvl3pPr>
            <a:lvl4pPr indent="-228600" lvl="3" marL="1828800" algn="l">
              <a:lnSpc>
                <a:spcPct val="120000"/>
              </a:lnSpc>
              <a:spcBef>
                <a:spcPts val="500"/>
              </a:spcBef>
              <a:spcAft>
                <a:spcPts val="0"/>
              </a:spcAft>
              <a:buClr>
                <a:schemeClr val="lt1"/>
              </a:buClr>
              <a:buSzPts val="2000"/>
              <a:buNone/>
              <a:defRPr b="1" sz="1600"/>
            </a:lvl4pPr>
            <a:lvl5pPr indent="-228600" lvl="4" marL="2286000" algn="l">
              <a:lnSpc>
                <a:spcPct val="120000"/>
              </a:lnSpc>
              <a:spcBef>
                <a:spcPts val="500"/>
              </a:spcBef>
              <a:spcAft>
                <a:spcPts val="0"/>
              </a:spcAft>
              <a:buClr>
                <a:schemeClr val="lt1"/>
              </a:buClr>
              <a:buSzPts val="2000"/>
              <a:buNone/>
              <a:defRPr b="1" sz="1600"/>
            </a:lvl5pPr>
            <a:lvl6pPr indent="-228600" lvl="5" marL="2743200" algn="l">
              <a:lnSpc>
                <a:spcPct val="120000"/>
              </a:lnSpc>
              <a:spcBef>
                <a:spcPts val="500"/>
              </a:spcBef>
              <a:spcAft>
                <a:spcPts val="0"/>
              </a:spcAft>
              <a:buClr>
                <a:schemeClr val="lt1"/>
              </a:buClr>
              <a:buSzPts val="2000"/>
              <a:buNone/>
              <a:defRPr b="1" sz="1600"/>
            </a:lvl6pPr>
            <a:lvl7pPr indent="-228600" lvl="6" marL="3200400" algn="l">
              <a:lnSpc>
                <a:spcPct val="120000"/>
              </a:lnSpc>
              <a:spcBef>
                <a:spcPts val="500"/>
              </a:spcBef>
              <a:spcAft>
                <a:spcPts val="0"/>
              </a:spcAft>
              <a:buClr>
                <a:schemeClr val="lt1"/>
              </a:buClr>
              <a:buSzPts val="2000"/>
              <a:buNone/>
              <a:defRPr b="1" sz="1600"/>
            </a:lvl7pPr>
            <a:lvl8pPr indent="-228600" lvl="7" marL="3657600" algn="l">
              <a:lnSpc>
                <a:spcPct val="120000"/>
              </a:lnSpc>
              <a:spcBef>
                <a:spcPts val="500"/>
              </a:spcBef>
              <a:spcAft>
                <a:spcPts val="0"/>
              </a:spcAft>
              <a:buClr>
                <a:schemeClr val="lt1"/>
              </a:buClr>
              <a:buSzPts val="2000"/>
              <a:buNone/>
              <a:defRPr b="1" sz="1600"/>
            </a:lvl8pPr>
            <a:lvl9pPr indent="-228600" lvl="8" marL="4114800" algn="l">
              <a:lnSpc>
                <a:spcPct val="120000"/>
              </a:lnSpc>
              <a:spcBef>
                <a:spcPts val="500"/>
              </a:spcBef>
              <a:spcAft>
                <a:spcPts val="0"/>
              </a:spcAft>
              <a:buClr>
                <a:schemeClr val="lt1"/>
              </a:buClr>
              <a:buSzPts val="2000"/>
              <a:buNone/>
              <a:defRPr b="1" sz="1600"/>
            </a:lvl9pPr>
          </a:lstStyle>
          <a:p/>
        </p:txBody>
      </p:sp>
      <p:sp>
        <p:nvSpPr>
          <p:cNvPr id="217" name="Google Shape;217;p34"/>
          <p:cNvSpPr/>
          <p:nvPr>
            <p:ph idx="8" type="pic"/>
          </p:nvPr>
        </p:nvSpPr>
        <p:spPr>
          <a:xfrm>
            <a:off x="7852442" y="2666998"/>
            <a:ext cx="3194969" cy="1524000"/>
          </a:xfrm>
          <a:prstGeom prst="round2DiagRect">
            <a:avLst>
              <a:gd fmla="val 16667" name="adj1"/>
              <a:gd fmla="val 0" name="adj2"/>
            </a:avLst>
          </a:prstGeom>
          <a:noFill/>
          <a:ln cap="sq" cmpd="sng" w="19050">
            <a:solidFill>
              <a:srgbClr val="B3FFFF">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sp>
      <p:sp>
        <p:nvSpPr>
          <p:cNvPr id="218" name="Google Shape;218;p34"/>
          <p:cNvSpPr txBox="1"/>
          <p:nvPr>
            <p:ph idx="9" type="body"/>
          </p:nvPr>
        </p:nvSpPr>
        <p:spPr>
          <a:xfrm>
            <a:off x="7852442" y="4980854"/>
            <a:ext cx="3194968" cy="81034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lt1"/>
              </a:buClr>
              <a:buSzPts val="1750"/>
              <a:buNone/>
              <a:defRPr sz="1400"/>
            </a:lvl1pPr>
            <a:lvl2pPr indent="-228600" lvl="1" marL="914400" algn="l">
              <a:lnSpc>
                <a:spcPct val="120000"/>
              </a:lnSpc>
              <a:spcBef>
                <a:spcPts val="500"/>
              </a:spcBef>
              <a:spcAft>
                <a:spcPts val="0"/>
              </a:spcAft>
              <a:buClr>
                <a:schemeClr val="lt1"/>
              </a:buClr>
              <a:buSzPts val="1500"/>
              <a:buNone/>
              <a:defRPr sz="1200"/>
            </a:lvl2pPr>
            <a:lvl3pPr indent="-228600" lvl="2" marL="1371600" algn="l">
              <a:lnSpc>
                <a:spcPct val="120000"/>
              </a:lnSpc>
              <a:spcBef>
                <a:spcPts val="500"/>
              </a:spcBef>
              <a:spcAft>
                <a:spcPts val="0"/>
              </a:spcAft>
              <a:buClr>
                <a:schemeClr val="lt1"/>
              </a:buClr>
              <a:buSzPts val="1250"/>
              <a:buNone/>
              <a:defRPr sz="1000"/>
            </a:lvl3pPr>
            <a:lvl4pPr indent="-228600" lvl="3" marL="1828800" algn="l">
              <a:lnSpc>
                <a:spcPct val="120000"/>
              </a:lnSpc>
              <a:spcBef>
                <a:spcPts val="500"/>
              </a:spcBef>
              <a:spcAft>
                <a:spcPts val="0"/>
              </a:spcAft>
              <a:buClr>
                <a:schemeClr val="lt1"/>
              </a:buClr>
              <a:buSzPts val="1125"/>
              <a:buNone/>
              <a:defRPr sz="900"/>
            </a:lvl4pPr>
            <a:lvl5pPr indent="-228600" lvl="4" marL="2286000" algn="l">
              <a:lnSpc>
                <a:spcPct val="120000"/>
              </a:lnSpc>
              <a:spcBef>
                <a:spcPts val="500"/>
              </a:spcBef>
              <a:spcAft>
                <a:spcPts val="0"/>
              </a:spcAft>
              <a:buClr>
                <a:schemeClr val="lt1"/>
              </a:buClr>
              <a:buSzPts val="1125"/>
              <a:buNone/>
              <a:defRPr sz="900"/>
            </a:lvl5pPr>
            <a:lvl6pPr indent="-228600" lvl="5" marL="2743200" algn="l">
              <a:lnSpc>
                <a:spcPct val="120000"/>
              </a:lnSpc>
              <a:spcBef>
                <a:spcPts val="500"/>
              </a:spcBef>
              <a:spcAft>
                <a:spcPts val="0"/>
              </a:spcAft>
              <a:buClr>
                <a:schemeClr val="lt1"/>
              </a:buClr>
              <a:buSzPts val="1125"/>
              <a:buNone/>
              <a:defRPr sz="900"/>
            </a:lvl6pPr>
            <a:lvl7pPr indent="-228600" lvl="6" marL="3200400" algn="l">
              <a:lnSpc>
                <a:spcPct val="120000"/>
              </a:lnSpc>
              <a:spcBef>
                <a:spcPts val="500"/>
              </a:spcBef>
              <a:spcAft>
                <a:spcPts val="0"/>
              </a:spcAft>
              <a:buClr>
                <a:schemeClr val="lt1"/>
              </a:buClr>
              <a:buSzPts val="1125"/>
              <a:buNone/>
              <a:defRPr sz="900"/>
            </a:lvl7pPr>
            <a:lvl8pPr indent="-228600" lvl="7" marL="3657600" algn="l">
              <a:lnSpc>
                <a:spcPct val="120000"/>
              </a:lnSpc>
              <a:spcBef>
                <a:spcPts val="500"/>
              </a:spcBef>
              <a:spcAft>
                <a:spcPts val="0"/>
              </a:spcAft>
              <a:buClr>
                <a:schemeClr val="lt1"/>
              </a:buClr>
              <a:buSzPts val="1125"/>
              <a:buNone/>
              <a:defRPr sz="900"/>
            </a:lvl8pPr>
            <a:lvl9pPr indent="-228600" lvl="8" marL="4114800" algn="l">
              <a:lnSpc>
                <a:spcPct val="120000"/>
              </a:lnSpc>
              <a:spcBef>
                <a:spcPts val="500"/>
              </a:spcBef>
              <a:spcAft>
                <a:spcPts val="0"/>
              </a:spcAft>
              <a:buClr>
                <a:schemeClr val="lt1"/>
              </a:buClr>
              <a:buSzPts val="1125"/>
              <a:buNone/>
              <a:defRPr sz="900"/>
            </a:lvl9pPr>
          </a:lstStyle>
          <a:p/>
        </p:txBody>
      </p:sp>
      <p:sp>
        <p:nvSpPr>
          <p:cNvPr id="219" name="Google Shape;219;p34"/>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34"/>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 name="Google Shape;221;p34"/>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dpis a zvislý text" type="vertTx">
  <p:cSld name="VERTICAL_TEXT">
    <p:spTree>
      <p:nvGrpSpPr>
        <p:cNvPr id="222" name="Shape 222"/>
        <p:cNvGrpSpPr/>
        <p:nvPr/>
      </p:nvGrpSpPr>
      <p:grpSpPr>
        <a:xfrm>
          <a:off x="0" y="0"/>
          <a:ext cx="0" cy="0"/>
          <a:chOff x="0" y="0"/>
          <a:chExt cx="0" cy="0"/>
        </a:xfrm>
      </p:grpSpPr>
      <p:sp>
        <p:nvSpPr>
          <p:cNvPr id="223" name="Google Shape;223;p3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4" name="Google Shape;224;p35"/>
          <p:cNvSpPr txBox="1"/>
          <p:nvPr>
            <p:ph idx="1" type="body"/>
          </p:nvPr>
        </p:nvSpPr>
        <p:spPr>
          <a:xfrm rot="5400000">
            <a:off x="4323555" y="-932655"/>
            <a:ext cx="3541714" cy="9905999"/>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25" name="Google Shape;225;p35"/>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35"/>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 name="Google Shape;227;p35"/>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vislý nadpis a text" type="vertTitleAndTx">
  <p:cSld name="VERTICAL_TITLE_AND_VERTICAL_TEXT">
    <p:spTree>
      <p:nvGrpSpPr>
        <p:cNvPr id="228" name="Shape 228"/>
        <p:cNvGrpSpPr/>
        <p:nvPr/>
      </p:nvGrpSpPr>
      <p:grpSpPr>
        <a:xfrm>
          <a:off x="0" y="0"/>
          <a:ext cx="0" cy="0"/>
          <a:chOff x="0" y="0"/>
          <a:chExt cx="0" cy="0"/>
        </a:xfrm>
      </p:grpSpPr>
      <p:sp>
        <p:nvSpPr>
          <p:cNvPr id="229" name="Google Shape;229;p36"/>
          <p:cNvSpPr txBox="1"/>
          <p:nvPr>
            <p:ph type="title"/>
          </p:nvPr>
        </p:nvSpPr>
        <p:spPr>
          <a:xfrm rot="5400000">
            <a:off x="7454105" y="2197894"/>
            <a:ext cx="5181601" cy="200501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 name="Google Shape;230;p36"/>
          <p:cNvSpPr txBox="1"/>
          <p:nvPr>
            <p:ph idx="1" type="body"/>
          </p:nvPr>
        </p:nvSpPr>
        <p:spPr>
          <a:xfrm rot="5400000">
            <a:off x="2424905" y="-673895"/>
            <a:ext cx="5181601" cy="7748590"/>
          </a:xfrm>
          <a:prstGeom prst="rect">
            <a:avLst/>
          </a:prstGeom>
          <a:noFill/>
          <a:ln>
            <a:noFill/>
          </a:ln>
        </p:spPr>
        <p:txBody>
          <a:bodyPr anchorCtr="0" anchor="t" bIns="45700" lIns="91425" spcFirstLastPara="1" rIns="91425" wrap="square" tIns="45700">
            <a:normAutofit/>
          </a:bodyPr>
          <a:lstStyle>
            <a:lvl1pPr indent="-371475" lvl="0" marL="457200" algn="l">
              <a:lnSpc>
                <a:spcPct val="120000"/>
              </a:lnSpc>
              <a:spcBef>
                <a:spcPts val="1000"/>
              </a:spcBef>
              <a:spcAft>
                <a:spcPts val="0"/>
              </a:spcAft>
              <a:buClr>
                <a:schemeClr val="lt1"/>
              </a:buClr>
              <a:buSzPts val="2250"/>
              <a:buChar char="•"/>
              <a:defRPr/>
            </a:lvl1pPr>
            <a:lvl2pPr indent="-371475" lvl="1" marL="914400" algn="l">
              <a:lnSpc>
                <a:spcPct val="120000"/>
              </a:lnSpc>
              <a:spcBef>
                <a:spcPts val="500"/>
              </a:spcBef>
              <a:spcAft>
                <a:spcPts val="0"/>
              </a:spcAft>
              <a:buClr>
                <a:schemeClr val="lt1"/>
              </a:buClr>
              <a:buSzPts val="2250"/>
              <a:buChar char="•"/>
              <a:defRPr/>
            </a:lvl2pPr>
            <a:lvl3pPr indent="-371475" lvl="2" marL="1371600" algn="l">
              <a:lnSpc>
                <a:spcPct val="120000"/>
              </a:lnSpc>
              <a:spcBef>
                <a:spcPts val="500"/>
              </a:spcBef>
              <a:spcAft>
                <a:spcPts val="0"/>
              </a:spcAft>
              <a:buClr>
                <a:schemeClr val="lt1"/>
              </a:buClr>
              <a:buSzPts val="2250"/>
              <a:buChar char="•"/>
              <a:defRPr/>
            </a:lvl3pPr>
            <a:lvl4pPr indent="-371475" lvl="3" marL="1828800" algn="l">
              <a:lnSpc>
                <a:spcPct val="120000"/>
              </a:lnSpc>
              <a:spcBef>
                <a:spcPts val="500"/>
              </a:spcBef>
              <a:spcAft>
                <a:spcPts val="0"/>
              </a:spcAft>
              <a:buClr>
                <a:schemeClr val="lt1"/>
              </a:buClr>
              <a:buSzPts val="2250"/>
              <a:buChar char="•"/>
              <a:defRPr/>
            </a:lvl4pPr>
            <a:lvl5pPr indent="-371475" lvl="4" marL="2286000" algn="l">
              <a:lnSpc>
                <a:spcPct val="120000"/>
              </a:lnSpc>
              <a:spcBef>
                <a:spcPts val="500"/>
              </a:spcBef>
              <a:spcAft>
                <a:spcPts val="0"/>
              </a:spcAft>
              <a:buClr>
                <a:schemeClr val="lt1"/>
              </a:buClr>
              <a:buSzPts val="2250"/>
              <a:buChar char="•"/>
              <a:defRPr/>
            </a:lvl5pPr>
            <a:lvl6pPr indent="-371475" lvl="5" marL="2743200" algn="l">
              <a:lnSpc>
                <a:spcPct val="120000"/>
              </a:lnSpc>
              <a:spcBef>
                <a:spcPts val="500"/>
              </a:spcBef>
              <a:spcAft>
                <a:spcPts val="0"/>
              </a:spcAft>
              <a:buClr>
                <a:schemeClr val="lt1"/>
              </a:buClr>
              <a:buSzPts val="2250"/>
              <a:buChar char="•"/>
              <a:defRPr/>
            </a:lvl6pPr>
            <a:lvl7pPr indent="-371475" lvl="6" marL="3200400" algn="l">
              <a:lnSpc>
                <a:spcPct val="120000"/>
              </a:lnSpc>
              <a:spcBef>
                <a:spcPts val="500"/>
              </a:spcBef>
              <a:spcAft>
                <a:spcPts val="0"/>
              </a:spcAft>
              <a:buClr>
                <a:schemeClr val="lt1"/>
              </a:buClr>
              <a:buSzPts val="2250"/>
              <a:buChar char="•"/>
              <a:defRPr/>
            </a:lvl7pPr>
            <a:lvl8pPr indent="-371475" lvl="7" marL="3657600" algn="l">
              <a:lnSpc>
                <a:spcPct val="120000"/>
              </a:lnSpc>
              <a:spcBef>
                <a:spcPts val="500"/>
              </a:spcBef>
              <a:spcAft>
                <a:spcPts val="0"/>
              </a:spcAft>
              <a:buClr>
                <a:schemeClr val="lt1"/>
              </a:buClr>
              <a:buSzPts val="2250"/>
              <a:buChar char="•"/>
              <a:defRPr/>
            </a:lvl8pPr>
            <a:lvl9pPr indent="-371475" lvl="8" marL="4114800" algn="l">
              <a:lnSpc>
                <a:spcPct val="120000"/>
              </a:lnSpc>
              <a:spcBef>
                <a:spcPts val="500"/>
              </a:spcBef>
              <a:spcAft>
                <a:spcPts val="0"/>
              </a:spcAft>
              <a:buClr>
                <a:schemeClr val="lt1"/>
              </a:buClr>
              <a:buSzPts val="2250"/>
              <a:buChar char="•"/>
              <a:defRPr/>
            </a:lvl9pPr>
          </a:lstStyle>
          <a:p/>
        </p:txBody>
      </p:sp>
      <p:sp>
        <p:nvSpPr>
          <p:cNvPr id="231" name="Google Shape;231;p36"/>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36"/>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36"/>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k-S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pic>
        <p:nvPicPr>
          <p:cNvPr descr="\\DROBO-FS\QuickDrops\JB\PPTX NG\Droplets\LightingOverlay.png" id="10" name="Google Shape;10;p19"/>
          <p:cNvPicPr preferRelativeResize="0"/>
          <p:nvPr/>
        </p:nvPicPr>
        <p:blipFill rotWithShape="1">
          <a:blip r:embed="rId2">
            <a:alphaModFix amt="30000"/>
          </a:blip>
          <a:srcRect b="0" l="0" r="0" t="0"/>
          <a:stretch/>
        </p:blipFill>
        <p:spPr>
          <a:xfrm>
            <a:off x="0" y="-1"/>
            <a:ext cx="12192003" cy="6858001"/>
          </a:xfrm>
          <a:prstGeom prst="rect">
            <a:avLst/>
          </a:prstGeom>
          <a:noFill/>
          <a:ln>
            <a:noFill/>
          </a:ln>
        </p:spPr>
      </p:pic>
      <p:grpSp>
        <p:nvGrpSpPr>
          <p:cNvPr id="11" name="Google Shape;11;p19"/>
          <p:cNvGrpSpPr/>
          <p:nvPr/>
        </p:nvGrpSpPr>
        <p:grpSpPr>
          <a:xfrm>
            <a:off x="-14288" y="0"/>
            <a:ext cx="12053888" cy="6858001"/>
            <a:chOff x="-14288" y="0"/>
            <a:chExt cx="12053888" cy="6858001"/>
          </a:xfrm>
        </p:grpSpPr>
        <p:grpSp>
          <p:nvGrpSpPr>
            <p:cNvPr id="12" name="Google Shape;12;p19"/>
            <p:cNvGrpSpPr/>
            <p:nvPr/>
          </p:nvGrpSpPr>
          <p:grpSpPr>
            <a:xfrm>
              <a:off x="-14288" y="0"/>
              <a:ext cx="1220788" cy="6858001"/>
              <a:chOff x="-14288" y="0"/>
              <a:chExt cx="1220788" cy="6858001"/>
            </a:xfrm>
          </p:grpSpPr>
          <p:sp>
            <p:nvSpPr>
              <p:cNvPr id="13" name="Google Shape;13;p19"/>
              <p:cNvSpPr/>
              <p:nvPr/>
            </p:nvSpPr>
            <p:spPr>
              <a:xfrm>
                <a:off x="114300" y="4763"/>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9"/>
              <p:cNvSpPr/>
              <p:nvPr/>
            </p:nvSpPr>
            <p:spPr>
              <a:xfrm>
                <a:off x="33337"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9"/>
              <p:cNvSpPr/>
              <p:nvPr/>
            </p:nvSpPr>
            <p:spPr>
              <a:xfrm>
                <a:off x="28575"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9"/>
              <p:cNvSpPr/>
              <p:nvPr/>
            </p:nvSpPr>
            <p:spPr>
              <a:xfrm>
                <a:off x="200025" y="4763"/>
                <a:ext cx="369888" cy="1811338"/>
              </a:xfrm>
              <a:custGeom>
                <a:rect b="b" l="l" r="r" t="t"/>
                <a:pathLst>
                  <a:path extrusionOk="0" h="1141" w="233">
                    <a:moveTo>
                      <a:pt x="218" y="1141"/>
                    </a:moveTo>
                    <a:lnTo>
                      <a:pt x="0" y="626"/>
                    </a:lnTo>
                    <a:lnTo>
                      <a:pt x="0" y="0"/>
                    </a:lnTo>
                    <a:lnTo>
                      <a:pt x="15" y="0"/>
                    </a:lnTo>
                    <a:lnTo>
                      <a:pt x="15" y="623"/>
                    </a:lnTo>
                    <a:lnTo>
                      <a:pt x="233" y="1135"/>
                    </a:lnTo>
                    <a:lnTo>
                      <a:pt x="218" y="1141"/>
                    </a:lnTo>
                    <a:close/>
                  </a:path>
                </a:pathLst>
              </a:custGeom>
              <a:gradFill>
                <a:gsLst>
                  <a:gs pos="0">
                    <a:schemeClr val="lt2"/>
                  </a:gs>
                  <a:gs pos="100000">
                    <a:srgbClr val="3B95DE"/>
                  </a:gs>
                </a:gsLst>
                <a:lin ang="5400000" scaled="0"/>
              </a:gradFill>
              <a:ln>
                <a:noFill/>
              </a:ln>
            </p:spPr>
          </p:sp>
          <p:sp>
            <p:nvSpPr>
              <p:cNvPr id="17" name="Google Shape;17;p19"/>
              <p:cNvSpPr/>
              <p:nvPr/>
            </p:nvSpPr>
            <p:spPr>
              <a:xfrm>
                <a:off x="503237" y="1801813"/>
                <a:ext cx="190500" cy="188913"/>
              </a:xfrm>
              <a:custGeom>
                <a:rect b="b" l="l" r="r" t="t"/>
                <a:pathLst>
                  <a:path extrusionOk="0" h="40" w="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9"/>
              <p:cNvSpPr/>
              <p:nvPr/>
            </p:nvSpPr>
            <p:spPr>
              <a:xfrm>
                <a:off x="285750" y="4763"/>
                <a:ext cx="369888" cy="1430338"/>
              </a:xfrm>
              <a:custGeom>
                <a:rect b="b" l="l" r="r" t="t"/>
                <a:pathLst>
                  <a:path extrusionOk="0" h="901" w="233">
                    <a:moveTo>
                      <a:pt x="221" y="901"/>
                    </a:moveTo>
                    <a:lnTo>
                      <a:pt x="0" y="383"/>
                    </a:lnTo>
                    <a:lnTo>
                      <a:pt x="0" y="0"/>
                    </a:lnTo>
                    <a:lnTo>
                      <a:pt x="18" y="0"/>
                    </a:lnTo>
                    <a:lnTo>
                      <a:pt x="18" y="380"/>
                    </a:lnTo>
                    <a:lnTo>
                      <a:pt x="233" y="895"/>
                    </a:lnTo>
                    <a:lnTo>
                      <a:pt x="221" y="901"/>
                    </a:lnTo>
                    <a:close/>
                  </a:path>
                </a:pathLst>
              </a:custGeom>
              <a:gradFill>
                <a:gsLst>
                  <a:gs pos="0">
                    <a:schemeClr val="lt2"/>
                  </a:gs>
                  <a:gs pos="100000">
                    <a:srgbClr val="3B95DE"/>
                  </a:gs>
                </a:gsLst>
                <a:lin ang="5400000" scaled="0"/>
              </a:gradFill>
              <a:ln>
                <a:noFill/>
              </a:ln>
            </p:spPr>
          </p:sp>
          <p:sp>
            <p:nvSpPr>
              <p:cNvPr id="19" name="Google Shape;19;p19"/>
              <p:cNvSpPr/>
              <p:nvPr/>
            </p:nvSpPr>
            <p:spPr>
              <a:xfrm>
                <a:off x="546100"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95DE"/>
                  </a:gs>
                </a:gsLst>
                <a:lin ang="5400000" scaled="0"/>
              </a:gradFill>
              <a:ln>
                <a:noFill/>
              </a:ln>
            </p:spPr>
          </p:sp>
          <p:sp>
            <p:nvSpPr>
              <p:cNvPr id="20" name="Google Shape;20;p19"/>
              <p:cNvSpPr/>
              <p:nvPr/>
            </p:nvSpPr>
            <p:spPr>
              <a:xfrm>
                <a:off x="588962" y="1420813"/>
                <a:ext cx="190500" cy="190500"/>
              </a:xfrm>
              <a:custGeom>
                <a:rect b="b" l="l" r="r" t="t"/>
                <a:pathLst>
                  <a:path extrusionOk="0" h="40" w="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9"/>
              <p:cNvSpPr/>
              <p:nvPr/>
            </p:nvSpPr>
            <p:spPr>
              <a:xfrm>
                <a:off x="588962"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9"/>
              <p:cNvSpPr/>
              <p:nvPr/>
            </p:nvSpPr>
            <p:spPr>
              <a:xfrm>
                <a:off x="641350" y="0"/>
                <a:ext cx="422275" cy="527050"/>
              </a:xfrm>
              <a:custGeom>
                <a:rect b="b" l="l" r="r" t="t"/>
                <a:pathLst>
                  <a:path extrusionOk="0" h="332" w="266">
                    <a:moveTo>
                      <a:pt x="257" y="332"/>
                    </a:moveTo>
                    <a:lnTo>
                      <a:pt x="48" y="123"/>
                    </a:lnTo>
                    <a:lnTo>
                      <a:pt x="0" y="6"/>
                    </a:lnTo>
                    <a:lnTo>
                      <a:pt x="15" y="0"/>
                    </a:lnTo>
                    <a:lnTo>
                      <a:pt x="63" y="114"/>
                    </a:lnTo>
                    <a:lnTo>
                      <a:pt x="266" y="320"/>
                    </a:lnTo>
                    <a:lnTo>
                      <a:pt x="257" y="332"/>
                    </a:lnTo>
                    <a:close/>
                  </a:path>
                </a:pathLst>
              </a:custGeom>
              <a:gradFill>
                <a:gsLst>
                  <a:gs pos="0">
                    <a:schemeClr val="lt2"/>
                  </a:gs>
                  <a:gs pos="100000">
                    <a:srgbClr val="3B95DE"/>
                  </a:gs>
                </a:gsLst>
                <a:lin ang="5400000" scaled="0"/>
              </a:gradFill>
              <a:ln>
                <a:noFill/>
              </a:ln>
            </p:spPr>
          </p:sp>
          <p:sp>
            <p:nvSpPr>
              <p:cNvPr id="23" name="Google Shape;23;p19"/>
              <p:cNvSpPr/>
              <p:nvPr/>
            </p:nvSpPr>
            <p:spPr>
              <a:xfrm>
                <a:off x="1020762"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 name="Google Shape;24;p19"/>
              <p:cNvCxnSpPr/>
              <p:nvPr/>
            </p:nvCxnSpPr>
            <p:spPr>
              <a:xfrm>
                <a:off x="-4763" y="9525"/>
                <a:ext cx="0" cy="0"/>
              </a:xfrm>
              <a:prstGeom prst="straightConnector1">
                <a:avLst/>
              </a:prstGeom>
              <a:gradFill>
                <a:gsLst>
                  <a:gs pos="0">
                    <a:schemeClr val="lt2"/>
                  </a:gs>
                  <a:gs pos="100000">
                    <a:srgbClr val="3B95DE"/>
                  </a:gs>
                </a:gsLst>
                <a:lin ang="5400000" scaled="0"/>
              </a:gradFill>
              <a:ln cap="flat" cmpd="sng" w="9525">
                <a:solidFill>
                  <a:srgbClr val="FFFFFF"/>
                </a:solidFill>
                <a:prstDash val="solid"/>
                <a:miter lim="800000"/>
                <a:headEnd len="med" w="med" type="none"/>
                <a:tailEnd len="med" w="med" type="none"/>
              </a:ln>
            </p:spPr>
          </p:cxnSp>
          <p:sp>
            <p:nvSpPr>
              <p:cNvPr id="25" name="Google Shape;25;p19"/>
              <p:cNvSpPr/>
              <p:nvPr/>
            </p:nvSpPr>
            <p:spPr>
              <a:xfrm>
                <a:off x="9525" y="1801813"/>
                <a:ext cx="123825" cy="127000"/>
              </a:xfrm>
              <a:custGeom>
                <a:rect b="b" l="l" r="r" t="t"/>
                <a:pathLst>
                  <a:path extrusionOk="0" h="80" w="78">
                    <a:moveTo>
                      <a:pt x="6" y="80"/>
                    </a:moveTo>
                    <a:lnTo>
                      <a:pt x="0" y="71"/>
                    </a:lnTo>
                    <a:lnTo>
                      <a:pt x="69" y="0"/>
                    </a:lnTo>
                    <a:lnTo>
                      <a:pt x="78" y="9"/>
                    </a:lnTo>
                    <a:lnTo>
                      <a:pt x="6" y="80"/>
                    </a:lnTo>
                    <a:close/>
                  </a:path>
                </a:pathLst>
              </a:custGeom>
              <a:gradFill>
                <a:gsLst>
                  <a:gs pos="0">
                    <a:schemeClr val="lt2"/>
                  </a:gs>
                  <a:gs pos="100000">
                    <a:srgbClr val="3B95DE"/>
                  </a:gs>
                </a:gsLst>
                <a:lin ang="5400000" scaled="0"/>
              </a:gradFill>
              <a:ln>
                <a:noFill/>
              </a:ln>
            </p:spPr>
          </p:sp>
          <p:sp>
            <p:nvSpPr>
              <p:cNvPr id="26" name="Google Shape;26;p19"/>
              <p:cNvSpPr/>
              <p:nvPr/>
            </p:nvSpPr>
            <p:spPr>
              <a:xfrm>
                <a:off x="-9525" y="3549650"/>
                <a:ext cx="147638" cy="481013"/>
              </a:xfrm>
              <a:custGeom>
                <a:rect b="b" l="l" r="r" t="t"/>
                <a:pathLst>
                  <a:path extrusionOk="0" h="303" w="93">
                    <a:moveTo>
                      <a:pt x="93" y="303"/>
                    </a:moveTo>
                    <a:lnTo>
                      <a:pt x="78" y="303"/>
                    </a:lnTo>
                    <a:lnTo>
                      <a:pt x="78" y="78"/>
                    </a:lnTo>
                    <a:lnTo>
                      <a:pt x="0" y="12"/>
                    </a:lnTo>
                    <a:lnTo>
                      <a:pt x="12" y="0"/>
                    </a:lnTo>
                    <a:lnTo>
                      <a:pt x="93" y="69"/>
                    </a:lnTo>
                    <a:lnTo>
                      <a:pt x="93" y="303"/>
                    </a:lnTo>
                    <a:close/>
                  </a:path>
                </a:pathLst>
              </a:custGeom>
              <a:gradFill>
                <a:gsLst>
                  <a:gs pos="0">
                    <a:schemeClr val="lt2"/>
                  </a:gs>
                  <a:gs pos="100000">
                    <a:srgbClr val="3B95DE"/>
                  </a:gs>
                </a:gsLst>
                <a:lin ang="5400000" scaled="0"/>
              </a:gradFill>
              <a:ln>
                <a:noFill/>
              </a:ln>
            </p:spPr>
          </p:sp>
          <p:sp>
            <p:nvSpPr>
              <p:cNvPr id="27" name="Google Shape;27;p19"/>
              <p:cNvSpPr/>
              <p:nvPr/>
            </p:nvSpPr>
            <p:spPr>
              <a:xfrm>
                <a:off x="128587"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95DE"/>
                  </a:gs>
                </a:gsLst>
                <a:lin ang="5400000" scaled="0"/>
              </a:gradFill>
              <a:ln>
                <a:noFill/>
              </a:ln>
            </p:spPr>
          </p:sp>
          <p:sp>
            <p:nvSpPr>
              <p:cNvPr id="28" name="Google Shape;28;p19"/>
              <p:cNvSpPr/>
              <p:nvPr/>
            </p:nvSpPr>
            <p:spPr>
              <a:xfrm>
                <a:off x="204787" y="1849438"/>
                <a:ext cx="114300" cy="107950"/>
              </a:xfrm>
              <a:custGeom>
                <a:rect b="b" l="l" r="r" t="t"/>
                <a:pathLst>
                  <a:path extrusionOk="0" h="23" w="24">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9"/>
              <p:cNvSpPr/>
              <p:nvPr/>
            </p:nvSpPr>
            <p:spPr>
              <a:xfrm>
                <a:off x="133350" y="4662488"/>
                <a:ext cx="23813" cy="2181225"/>
              </a:xfrm>
              <a:prstGeom prst="rect">
                <a:avLst/>
              </a:pr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9"/>
              <p:cNvSpPr/>
              <p:nvPr/>
            </p:nvSpPr>
            <p:spPr>
              <a:xfrm>
                <a:off x="223837" y="5041900"/>
                <a:ext cx="369888" cy="1801813"/>
              </a:xfrm>
              <a:custGeom>
                <a:rect b="b" l="l" r="r" t="t"/>
                <a:pathLst>
                  <a:path extrusionOk="0" h="1135" w="233">
                    <a:moveTo>
                      <a:pt x="15" y="1135"/>
                    </a:moveTo>
                    <a:lnTo>
                      <a:pt x="0" y="1135"/>
                    </a:lnTo>
                    <a:lnTo>
                      <a:pt x="0" y="515"/>
                    </a:lnTo>
                    <a:lnTo>
                      <a:pt x="0" y="512"/>
                    </a:lnTo>
                    <a:lnTo>
                      <a:pt x="218" y="0"/>
                    </a:lnTo>
                    <a:lnTo>
                      <a:pt x="233" y="6"/>
                    </a:lnTo>
                    <a:lnTo>
                      <a:pt x="15" y="518"/>
                    </a:lnTo>
                    <a:lnTo>
                      <a:pt x="15" y="1135"/>
                    </a:lnTo>
                    <a:close/>
                  </a:path>
                </a:pathLst>
              </a:custGeom>
              <a:gradFill>
                <a:gsLst>
                  <a:gs pos="0">
                    <a:schemeClr val="lt2"/>
                  </a:gs>
                  <a:gs pos="100000">
                    <a:srgbClr val="3B95DE"/>
                  </a:gs>
                </a:gsLst>
                <a:lin ang="5400000" scaled="0"/>
              </a:gradFill>
              <a:ln>
                <a:noFill/>
              </a:ln>
            </p:spPr>
          </p:sp>
          <p:sp>
            <p:nvSpPr>
              <p:cNvPr id="31" name="Google Shape;31;p19"/>
              <p:cNvSpPr/>
              <p:nvPr/>
            </p:nvSpPr>
            <p:spPr>
              <a:xfrm>
                <a:off x="52387"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9"/>
              <p:cNvSpPr/>
              <p:nvPr/>
            </p:nvSpPr>
            <p:spPr>
              <a:xfrm>
                <a:off x="-14288" y="5627688"/>
                <a:ext cx="85725" cy="1216025"/>
              </a:xfrm>
              <a:custGeom>
                <a:rect b="b" l="l" r="r" t="t"/>
                <a:pathLst>
                  <a:path extrusionOk="0" h="766" w="54">
                    <a:moveTo>
                      <a:pt x="54" y="766"/>
                    </a:moveTo>
                    <a:lnTo>
                      <a:pt x="36" y="766"/>
                    </a:lnTo>
                    <a:lnTo>
                      <a:pt x="36" y="149"/>
                    </a:lnTo>
                    <a:lnTo>
                      <a:pt x="0" y="3"/>
                    </a:lnTo>
                    <a:lnTo>
                      <a:pt x="18" y="0"/>
                    </a:lnTo>
                    <a:lnTo>
                      <a:pt x="54" y="146"/>
                    </a:lnTo>
                    <a:lnTo>
                      <a:pt x="54" y="766"/>
                    </a:lnTo>
                    <a:close/>
                  </a:path>
                </a:pathLst>
              </a:custGeom>
              <a:gradFill>
                <a:gsLst>
                  <a:gs pos="0">
                    <a:schemeClr val="lt2"/>
                  </a:gs>
                  <a:gs pos="100000">
                    <a:srgbClr val="3B95DE"/>
                  </a:gs>
                </a:gsLst>
                <a:lin ang="5400000" scaled="0"/>
              </a:gradFill>
              <a:ln>
                <a:noFill/>
              </a:ln>
            </p:spPr>
          </p:sp>
          <p:sp>
            <p:nvSpPr>
              <p:cNvPr id="33" name="Google Shape;33;p19"/>
              <p:cNvSpPr/>
              <p:nvPr/>
            </p:nvSpPr>
            <p:spPr>
              <a:xfrm>
                <a:off x="527050"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9"/>
              <p:cNvSpPr/>
              <p:nvPr/>
            </p:nvSpPr>
            <p:spPr>
              <a:xfrm>
                <a:off x="309562" y="5422900"/>
                <a:ext cx="374650" cy="1425575"/>
              </a:xfrm>
              <a:custGeom>
                <a:rect b="b" l="l" r="r" t="t"/>
                <a:pathLst>
                  <a:path extrusionOk="0" h="898" w="236">
                    <a:moveTo>
                      <a:pt x="18" y="898"/>
                    </a:moveTo>
                    <a:lnTo>
                      <a:pt x="0" y="898"/>
                    </a:lnTo>
                    <a:lnTo>
                      <a:pt x="0" y="515"/>
                    </a:lnTo>
                    <a:lnTo>
                      <a:pt x="3" y="512"/>
                    </a:lnTo>
                    <a:lnTo>
                      <a:pt x="221" y="0"/>
                    </a:lnTo>
                    <a:lnTo>
                      <a:pt x="236" y="6"/>
                    </a:lnTo>
                    <a:lnTo>
                      <a:pt x="18" y="518"/>
                    </a:lnTo>
                    <a:lnTo>
                      <a:pt x="18" y="898"/>
                    </a:lnTo>
                    <a:close/>
                  </a:path>
                </a:pathLst>
              </a:custGeom>
              <a:gradFill>
                <a:gsLst>
                  <a:gs pos="0">
                    <a:schemeClr val="lt2"/>
                  </a:gs>
                  <a:gs pos="100000">
                    <a:srgbClr val="3B95DE"/>
                  </a:gs>
                </a:gsLst>
                <a:lin ang="5400000" scaled="0"/>
              </a:gradFill>
              <a:ln>
                <a:noFill/>
              </a:ln>
            </p:spPr>
          </p:sp>
          <p:sp>
            <p:nvSpPr>
              <p:cNvPr id="35" name="Google Shape;35;p19"/>
              <p:cNvSpPr/>
              <p:nvPr/>
            </p:nvSpPr>
            <p:spPr>
              <a:xfrm>
                <a:off x="569912"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95DE"/>
                  </a:gs>
                </a:gsLst>
                <a:lin ang="5400000" scaled="0"/>
              </a:gradFill>
              <a:ln>
                <a:noFill/>
              </a:ln>
            </p:spPr>
          </p:sp>
          <p:sp>
            <p:nvSpPr>
              <p:cNvPr id="36" name="Google Shape;36;p19"/>
              <p:cNvSpPr/>
              <p:nvPr/>
            </p:nvSpPr>
            <p:spPr>
              <a:xfrm>
                <a:off x="612775"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9"/>
              <p:cNvSpPr/>
              <p:nvPr/>
            </p:nvSpPr>
            <p:spPr>
              <a:xfrm>
                <a:off x="612775"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9"/>
              <p:cNvSpPr/>
              <p:nvPr/>
            </p:nvSpPr>
            <p:spPr>
              <a:xfrm>
                <a:off x="669925" y="6330950"/>
                <a:ext cx="417513" cy="517525"/>
              </a:xfrm>
              <a:custGeom>
                <a:rect b="b" l="l" r="r" t="t"/>
                <a:pathLst>
                  <a:path extrusionOk="0" h="326" w="263">
                    <a:moveTo>
                      <a:pt x="15" y="326"/>
                    </a:moveTo>
                    <a:lnTo>
                      <a:pt x="0" y="320"/>
                    </a:lnTo>
                    <a:lnTo>
                      <a:pt x="45" y="206"/>
                    </a:lnTo>
                    <a:lnTo>
                      <a:pt x="48" y="206"/>
                    </a:lnTo>
                    <a:lnTo>
                      <a:pt x="254" y="0"/>
                    </a:lnTo>
                    <a:lnTo>
                      <a:pt x="263" y="12"/>
                    </a:lnTo>
                    <a:lnTo>
                      <a:pt x="60" y="215"/>
                    </a:lnTo>
                    <a:lnTo>
                      <a:pt x="15" y="326"/>
                    </a:lnTo>
                    <a:close/>
                  </a:path>
                </a:pathLst>
              </a:custGeom>
              <a:gradFill>
                <a:gsLst>
                  <a:gs pos="0">
                    <a:schemeClr val="lt2"/>
                  </a:gs>
                  <a:gs pos="100000">
                    <a:srgbClr val="3B95DE"/>
                  </a:gs>
                </a:gsLst>
                <a:lin ang="5400000" scaled="0"/>
              </a:gradFill>
              <a:ln>
                <a:noFill/>
              </a:ln>
            </p:spPr>
          </p:sp>
          <p:sp>
            <p:nvSpPr>
              <p:cNvPr id="39" name="Google Shape;39;p19"/>
              <p:cNvSpPr/>
              <p:nvPr/>
            </p:nvSpPr>
            <p:spPr>
              <a:xfrm>
                <a:off x="1049337"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95DE"/>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 name="Google Shape;40;p19"/>
            <p:cNvGrpSpPr/>
            <p:nvPr/>
          </p:nvGrpSpPr>
          <p:grpSpPr>
            <a:xfrm>
              <a:off x="11364912" y="0"/>
              <a:ext cx="674688" cy="6848476"/>
              <a:chOff x="11364912" y="0"/>
              <a:chExt cx="674688" cy="6848476"/>
            </a:xfrm>
          </p:grpSpPr>
          <p:sp>
            <p:nvSpPr>
              <p:cNvPr id="41" name="Google Shape;41;p19"/>
              <p:cNvSpPr/>
              <p:nvPr/>
            </p:nvSpPr>
            <p:spPr>
              <a:xfrm>
                <a:off x="11483975" y="0"/>
                <a:ext cx="417513" cy="512763"/>
              </a:xfrm>
              <a:custGeom>
                <a:rect b="b" l="l" r="r" t="t"/>
                <a:pathLst>
                  <a:path extrusionOk="0" h="323" w="263">
                    <a:moveTo>
                      <a:pt x="12" y="323"/>
                    </a:moveTo>
                    <a:lnTo>
                      <a:pt x="0" y="314"/>
                    </a:lnTo>
                    <a:lnTo>
                      <a:pt x="203" y="108"/>
                    </a:lnTo>
                    <a:lnTo>
                      <a:pt x="248" y="0"/>
                    </a:lnTo>
                    <a:lnTo>
                      <a:pt x="263" y="6"/>
                    </a:lnTo>
                    <a:lnTo>
                      <a:pt x="218" y="117"/>
                    </a:lnTo>
                    <a:lnTo>
                      <a:pt x="218" y="117"/>
                    </a:lnTo>
                    <a:lnTo>
                      <a:pt x="12" y="323"/>
                    </a:lnTo>
                    <a:close/>
                  </a:path>
                </a:pathLst>
              </a:custGeom>
              <a:gradFill>
                <a:gsLst>
                  <a:gs pos="0">
                    <a:srgbClr val="82FFFF">
                      <a:alpha val="80000"/>
                    </a:srgbClr>
                  </a:gs>
                  <a:gs pos="100000">
                    <a:srgbClr val="3B95DE">
                      <a:alpha val="60000"/>
                    </a:srgbClr>
                  </a:gs>
                </a:gsLst>
                <a:lin ang="5400000" scaled="0"/>
              </a:gradFill>
              <a:ln>
                <a:noFill/>
              </a:ln>
            </p:spPr>
          </p:sp>
          <p:sp>
            <p:nvSpPr>
              <p:cNvPr id="42" name="Google Shape;42;p19"/>
              <p:cNvSpPr/>
              <p:nvPr/>
            </p:nvSpPr>
            <p:spPr>
              <a:xfrm>
                <a:off x="11364912" y="474663"/>
                <a:ext cx="157163" cy="152400"/>
              </a:xfrm>
              <a:custGeom>
                <a:rect b="b" l="l" r="r" t="t"/>
                <a:pathLst>
                  <a:path extrusionOk="0" h="32" w="33">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19"/>
              <p:cNvSpPr/>
              <p:nvPr/>
            </p:nvSpPr>
            <p:spPr>
              <a:xfrm>
                <a:off x="11631612" y="1539875"/>
                <a:ext cx="188913"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19"/>
              <p:cNvSpPr/>
              <p:nvPr/>
            </p:nvSpPr>
            <p:spPr>
              <a:xfrm>
                <a:off x="11531600" y="5694363"/>
                <a:ext cx="298450" cy="1154113"/>
              </a:xfrm>
              <a:custGeom>
                <a:rect b="b" l="l" r="r" t="t"/>
                <a:pathLst>
                  <a:path extrusionOk="0" h="727" w="188">
                    <a:moveTo>
                      <a:pt x="15" y="727"/>
                    </a:moveTo>
                    <a:lnTo>
                      <a:pt x="0" y="727"/>
                    </a:lnTo>
                    <a:lnTo>
                      <a:pt x="0" y="407"/>
                    </a:lnTo>
                    <a:lnTo>
                      <a:pt x="0" y="407"/>
                    </a:lnTo>
                    <a:lnTo>
                      <a:pt x="176" y="0"/>
                    </a:lnTo>
                    <a:lnTo>
                      <a:pt x="188" y="6"/>
                    </a:lnTo>
                    <a:lnTo>
                      <a:pt x="15" y="410"/>
                    </a:lnTo>
                    <a:lnTo>
                      <a:pt x="15" y="727"/>
                    </a:lnTo>
                    <a:close/>
                  </a:path>
                </a:pathLst>
              </a:custGeom>
              <a:gradFill>
                <a:gsLst>
                  <a:gs pos="0">
                    <a:srgbClr val="82FFFF">
                      <a:alpha val="80000"/>
                    </a:srgbClr>
                  </a:gs>
                  <a:gs pos="100000">
                    <a:srgbClr val="3B95DE">
                      <a:alpha val="60000"/>
                    </a:srgbClr>
                  </a:gs>
                </a:gsLst>
                <a:lin ang="5400000" scaled="0"/>
              </a:gradFill>
              <a:ln>
                <a:noFill/>
              </a:ln>
            </p:spPr>
          </p:sp>
          <p:sp>
            <p:nvSpPr>
              <p:cNvPr id="45" name="Google Shape;45;p19"/>
              <p:cNvSpPr/>
              <p:nvPr/>
            </p:nvSpPr>
            <p:spPr>
              <a:xfrm>
                <a:off x="11772900" y="5551488"/>
                <a:ext cx="157163" cy="155575"/>
              </a:xfrm>
              <a:custGeom>
                <a:rect b="b" l="l" r="r" t="t"/>
                <a:pathLst>
                  <a:path extrusionOk="0" h="33" w="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19"/>
              <p:cNvSpPr/>
              <p:nvPr/>
            </p:nvSpPr>
            <p:spPr>
              <a:xfrm>
                <a:off x="11710987" y="4763"/>
                <a:ext cx="304800" cy="1544638"/>
              </a:xfrm>
              <a:custGeom>
                <a:rect b="b" l="l" r="r" t="t"/>
                <a:pathLst>
                  <a:path extrusionOk="0" h="973" w="192">
                    <a:moveTo>
                      <a:pt x="15" y="973"/>
                    </a:moveTo>
                    <a:lnTo>
                      <a:pt x="0" y="973"/>
                    </a:lnTo>
                    <a:lnTo>
                      <a:pt x="0" y="790"/>
                    </a:lnTo>
                    <a:lnTo>
                      <a:pt x="174" y="614"/>
                    </a:lnTo>
                    <a:lnTo>
                      <a:pt x="174" y="0"/>
                    </a:lnTo>
                    <a:lnTo>
                      <a:pt x="192" y="0"/>
                    </a:lnTo>
                    <a:lnTo>
                      <a:pt x="192" y="620"/>
                    </a:lnTo>
                    <a:lnTo>
                      <a:pt x="15" y="796"/>
                    </a:lnTo>
                    <a:lnTo>
                      <a:pt x="15" y="973"/>
                    </a:lnTo>
                    <a:close/>
                  </a:path>
                </a:pathLst>
              </a:custGeom>
              <a:gradFill>
                <a:gsLst>
                  <a:gs pos="0">
                    <a:srgbClr val="82FFFF">
                      <a:alpha val="80000"/>
                    </a:srgbClr>
                  </a:gs>
                  <a:gs pos="100000">
                    <a:srgbClr val="3B95DE">
                      <a:alpha val="60000"/>
                    </a:srgbClr>
                  </a:gs>
                </a:gsLst>
                <a:lin ang="5400000" scaled="0"/>
              </a:gradFill>
              <a:ln>
                <a:noFill/>
              </a:ln>
            </p:spPr>
          </p:sp>
          <p:sp>
            <p:nvSpPr>
              <p:cNvPr id="47" name="Google Shape;47;p19"/>
              <p:cNvSpPr/>
              <p:nvPr/>
            </p:nvSpPr>
            <p:spPr>
              <a:xfrm>
                <a:off x="11636375" y="4867275"/>
                <a:ext cx="188913"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9"/>
              <p:cNvSpPr/>
              <p:nvPr/>
            </p:nvSpPr>
            <p:spPr>
              <a:xfrm>
                <a:off x="11441112" y="5046663"/>
                <a:ext cx="307975" cy="1801813"/>
              </a:xfrm>
              <a:custGeom>
                <a:rect b="b" l="l" r="r" t="t"/>
                <a:pathLst>
                  <a:path extrusionOk="0" h="1135" w="194">
                    <a:moveTo>
                      <a:pt x="18" y="1135"/>
                    </a:moveTo>
                    <a:lnTo>
                      <a:pt x="0" y="1135"/>
                    </a:lnTo>
                    <a:lnTo>
                      <a:pt x="0" y="354"/>
                    </a:lnTo>
                    <a:lnTo>
                      <a:pt x="176" y="177"/>
                    </a:lnTo>
                    <a:lnTo>
                      <a:pt x="176" y="0"/>
                    </a:lnTo>
                    <a:lnTo>
                      <a:pt x="194" y="0"/>
                    </a:lnTo>
                    <a:lnTo>
                      <a:pt x="194" y="183"/>
                    </a:lnTo>
                    <a:lnTo>
                      <a:pt x="18" y="360"/>
                    </a:lnTo>
                    <a:lnTo>
                      <a:pt x="18" y="1135"/>
                    </a:lnTo>
                    <a:close/>
                  </a:path>
                </a:pathLst>
              </a:custGeom>
              <a:gradFill>
                <a:gsLst>
                  <a:gs pos="0">
                    <a:srgbClr val="82FFFF">
                      <a:alpha val="80000"/>
                    </a:srgbClr>
                  </a:gs>
                  <a:gs pos="100000">
                    <a:srgbClr val="3B95DE">
                      <a:alpha val="60000"/>
                    </a:srgbClr>
                  </a:gs>
                </a:gsLst>
                <a:lin ang="5400000" scaled="0"/>
              </a:gradFill>
              <a:ln>
                <a:noFill/>
              </a:ln>
            </p:spPr>
          </p:sp>
          <p:sp>
            <p:nvSpPr>
              <p:cNvPr id="49" name="Google Shape;49;p19"/>
              <p:cNvSpPr/>
              <p:nvPr/>
            </p:nvSpPr>
            <p:spPr>
              <a:xfrm>
                <a:off x="11849100" y="64166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9"/>
              <p:cNvSpPr/>
              <p:nvPr/>
            </p:nvSpPr>
            <p:spPr>
              <a:xfrm>
                <a:off x="11939587" y="6596063"/>
                <a:ext cx="23813" cy="252413"/>
              </a:xfrm>
              <a:prstGeom prst="rect">
                <a:avLst/>
              </a:prstGeom>
              <a:gradFill>
                <a:gsLst>
                  <a:gs pos="0">
                    <a:srgbClr val="82FFFF">
                      <a:alpha val="80000"/>
                    </a:srgbClr>
                  </a:gs>
                  <a:gs pos="100000">
                    <a:srgbClr val="3B95DE">
                      <a:alpha val="6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1" name="Google Shape;51;p19"/>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Twentieth Century"/>
              <a:buNone/>
              <a:defRPr b="0" i="0" sz="3600" u="none" cap="none" strike="noStrike">
                <a:solidFill>
                  <a:schemeClr val="lt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9"/>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lvl1pPr indent="-419100" lvl="0" marL="457200" marR="0" rtl="0" algn="l">
              <a:lnSpc>
                <a:spcPct val="120000"/>
              </a:lnSpc>
              <a:spcBef>
                <a:spcPts val="1000"/>
              </a:spcBef>
              <a:spcAft>
                <a:spcPts val="0"/>
              </a:spcAft>
              <a:buClr>
                <a:schemeClr val="lt1"/>
              </a:buClr>
              <a:buSzPts val="3000"/>
              <a:buFont typeface="Arial"/>
              <a:buChar char="•"/>
              <a:defRPr b="0" i="0" sz="2400" u="none" cap="none" strike="noStrike">
                <a:solidFill>
                  <a:schemeClr val="lt1"/>
                </a:solidFill>
                <a:latin typeface="Twentieth Century"/>
                <a:ea typeface="Twentieth Century"/>
                <a:cs typeface="Twentieth Century"/>
                <a:sym typeface="Twentieth Century"/>
              </a:defRPr>
            </a:lvl1pPr>
            <a:lvl2pPr indent="-387350" lvl="1" marL="914400" marR="0" rtl="0" algn="l">
              <a:lnSpc>
                <a:spcPct val="120000"/>
              </a:lnSpc>
              <a:spcBef>
                <a:spcPts val="500"/>
              </a:spcBef>
              <a:spcAft>
                <a:spcPts val="0"/>
              </a:spcAft>
              <a:buClr>
                <a:schemeClr val="lt1"/>
              </a:buClr>
              <a:buSzPts val="2500"/>
              <a:buFont typeface="Arial"/>
              <a:buChar char="•"/>
              <a:defRPr b="0" i="0" sz="2000" u="none" cap="none" strike="noStrike">
                <a:solidFill>
                  <a:schemeClr val="lt1"/>
                </a:solidFill>
                <a:latin typeface="Twentieth Century"/>
                <a:ea typeface="Twentieth Century"/>
                <a:cs typeface="Twentieth Century"/>
                <a:sym typeface="Twentieth Century"/>
              </a:defRPr>
            </a:lvl2pPr>
            <a:lvl3pPr indent="-371475" lvl="2" marL="1371600" marR="0" rtl="0" algn="l">
              <a:lnSpc>
                <a:spcPct val="120000"/>
              </a:lnSpc>
              <a:spcBef>
                <a:spcPts val="500"/>
              </a:spcBef>
              <a:spcAft>
                <a:spcPts val="0"/>
              </a:spcAft>
              <a:buClr>
                <a:schemeClr val="lt1"/>
              </a:buClr>
              <a:buSzPts val="2250"/>
              <a:buFont typeface="Arial"/>
              <a:buChar char="•"/>
              <a:defRPr b="0" i="0" sz="1800" u="none" cap="none" strike="noStrike">
                <a:solidFill>
                  <a:schemeClr val="lt1"/>
                </a:solidFill>
                <a:latin typeface="Twentieth Century"/>
                <a:ea typeface="Twentieth Century"/>
                <a:cs typeface="Twentieth Century"/>
                <a:sym typeface="Twentieth Century"/>
              </a:defRPr>
            </a:lvl3pPr>
            <a:lvl4pPr indent="-355600" lvl="3" marL="1828800"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4pPr>
            <a:lvl5pPr indent="-355600" lvl="4" marL="2286000" marR="0" rtl="0" algn="l">
              <a:lnSpc>
                <a:spcPct val="120000"/>
              </a:lnSpc>
              <a:spcBef>
                <a:spcPts val="500"/>
              </a:spcBef>
              <a:spcAft>
                <a:spcPts val="0"/>
              </a:spcAft>
              <a:buClr>
                <a:schemeClr val="lt1"/>
              </a:buClr>
              <a:buSzPts val="2000"/>
              <a:buFont typeface="Arial"/>
              <a:buChar char="•"/>
              <a:defRPr b="0" i="0" sz="1600" u="none" cap="none" strike="noStrike">
                <a:solidFill>
                  <a:schemeClr val="lt1"/>
                </a:solidFill>
                <a:latin typeface="Twentieth Century"/>
                <a:ea typeface="Twentieth Century"/>
                <a:cs typeface="Twentieth Century"/>
                <a:sym typeface="Twentieth Century"/>
              </a:defRPr>
            </a:lvl5pPr>
            <a:lvl6pPr indent="-339725" lvl="5" marL="27432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6pPr>
            <a:lvl7pPr indent="-339725" lvl="6" marL="32004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7pPr>
            <a:lvl8pPr indent="-339725" lvl="7" marL="36576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8pPr>
            <a:lvl9pPr indent="-339725" lvl="8" marL="4114800" marR="0" rtl="0" algn="l">
              <a:lnSpc>
                <a:spcPct val="120000"/>
              </a:lnSpc>
              <a:spcBef>
                <a:spcPts val="500"/>
              </a:spcBef>
              <a:spcAft>
                <a:spcPts val="0"/>
              </a:spcAft>
              <a:buClr>
                <a:schemeClr val="lt1"/>
              </a:buClr>
              <a:buSzPts val="1750"/>
              <a:buFont typeface="Arial"/>
              <a:buChar char="•"/>
              <a:defRPr b="0" i="0" sz="1400" u="none" cap="none" strike="noStrike">
                <a:solidFill>
                  <a:schemeClr val="lt1"/>
                </a:solidFill>
                <a:latin typeface="Twentieth Century"/>
                <a:ea typeface="Twentieth Century"/>
                <a:cs typeface="Twentieth Century"/>
                <a:sym typeface="Twentieth Century"/>
              </a:defRPr>
            </a:lvl9pPr>
          </a:lstStyle>
          <a:p/>
        </p:txBody>
      </p:sp>
      <p:sp>
        <p:nvSpPr>
          <p:cNvPr id="53" name="Google Shape;53;p19"/>
          <p:cNvSpPr txBox="1"/>
          <p:nvPr>
            <p:ph idx="10" type="dt"/>
          </p:nvPr>
        </p:nvSpPr>
        <p:spPr>
          <a:xfrm>
            <a:off x="7456921" y="5883276"/>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54" name="Google Shape;54;p19"/>
          <p:cNvSpPr txBox="1"/>
          <p:nvPr>
            <p:ph idx="11" type="ftr"/>
          </p:nvPr>
        </p:nvSpPr>
        <p:spPr>
          <a:xfrm>
            <a:off x="1141411" y="5883275"/>
            <a:ext cx="623930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55" name="Google Shape;55;p19"/>
          <p:cNvSpPr txBox="1"/>
          <p:nvPr>
            <p:ph idx="12" type="sldNum"/>
          </p:nvPr>
        </p:nvSpPr>
        <p:spPr>
          <a:xfrm>
            <a:off x="10276321" y="5883274"/>
            <a:ext cx="77108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1pPr>
            <a:lvl2pPr indent="0" lvl="1"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2pPr>
            <a:lvl3pPr indent="0" lvl="2"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3pPr>
            <a:lvl4pPr indent="0" lvl="3"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4pPr>
            <a:lvl5pPr indent="0" lvl="4"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5pPr>
            <a:lvl6pPr indent="0" lvl="5"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6pPr>
            <a:lvl7pPr indent="0" lvl="6"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7pPr>
            <a:lvl8pPr indent="0" lvl="7"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8pPr>
            <a:lvl9pPr indent="0" lvl="8" marL="0" marR="0" rtl="0" algn="r">
              <a:spcBef>
                <a:spcPts val="0"/>
              </a:spcBef>
              <a:buNone/>
              <a:defRPr b="0" i="0" sz="105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sk-SK"/>
              <a:t>‹#›</a:t>
            </a:fld>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doi.org/10.1371/journal.pone.0241353" TargetMode="External"/><Relationship Id="rId4" Type="http://schemas.openxmlformats.org/officeDocument/2006/relationships/hyperlink" Target="https://www.employment.gov.sk/files/slovensky/ministerstvo/rada-vlady-sr-prava-seniorov/zasadnutie-23-11.2015/bod-c.1/material-k-bodu-c-1-mv-sr.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5.png"/><Relationship Id="rId6" Type="http://schemas.openxmlformats.org/officeDocument/2006/relationships/image" Target="../media/image8.png"/><Relationship Id="rId7"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
          <p:cNvSpPr txBox="1"/>
          <p:nvPr>
            <p:ph type="ctrTitle"/>
          </p:nvPr>
        </p:nvSpPr>
        <p:spPr>
          <a:xfrm>
            <a:off x="2383017" y="1386092"/>
            <a:ext cx="7608741" cy="188820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002060"/>
              </a:buClr>
              <a:buSzPct val="100000"/>
              <a:buFont typeface="Twentieth Century"/>
              <a:buNone/>
            </a:pPr>
            <a:r>
              <a:rPr lang="sk-SK" sz="2700">
                <a:solidFill>
                  <a:srgbClr val="002060"/>
                </a:solidFill>
                <a:latin typeface="Twentieth Century"/>
                <a:ea typeface="Twentieth Century"/>
                <a:cs typeface="Twentieth Century"/>
                <a:sym typeface="Twentieth Century"/>
              </a:rPr>
              <a:t>METHODOLOGICAL ISSUES IN ASSESSING </a:t>
            </a:r>
            <a:br>
              <a:rPr lang="sk-SK" sz="2700">
                <a:solidFill>
                  <a:srgbClr val="002060"/>
                </a:solidFill>
                <a:latin typeface="Twentieth Century"/>
                <a:ea typeface="Twentieth Century"/>
                <a:cs typeface="Twentieth Century"/>
                <a:sym typeface="Twentieth Century"/>
              </a:rPr>
            </a:br>
            <a:r>
              <a:rPr b="1" lang="sk-SK" sz="2700">
                <a:solidFill>
                  <a:srgbClr val="002060"/>
                </a:solidFill>
                <a:latin typeface="Twentieth Century"/>
                <a:ea typeface="Twentieth Century"/>
                <a:cs typeface="Twentieth Century"/>
                <a:sym typeface="Twentieth Century"/>
              </a:rPr>
              <a:t>CRITICAL THINKING</a:t>
            </a:r>
            <a:r>
              <a:rPr lang="sk-SK" sz="2700">
                <a:solidFill>
                  <a:srgbClr val="002060"/>
                </a:solidFill>
                <a:latin typeface="Twentieth Century"/>
                <a:ea typeface="Twentieth Century"/>
                <a:cs typeface="Twentieth Century"/>
                <a:sym typeface="Twentieth Century"/>
              </a:rPr>
              <a:t> </a:t>
            </a:r>
            <a:br>
              <a:rPr lang="sk-SK" sz="2700">
                <a:solidFill>
                  <a:srgbClr val="002060"/>
                </a:solidFill>
                <a:latin typeface="Twentieth Century"/>
                <a:ea typeface="Twentieth Century"/>
                <a:cs typeface="Twentieth Century"/>
                <a:sym typeface="Twentieth Century"/>
              </a:rPr>
            </a:br>
            <a:r>
              <a:rPr lang="sk-SK" sz="2700">
                <a:solidFill>
                  <a:srgbClr val="002060"/>
                </a:solidFill>
                <a:latin typeface="Twentieth Century"/>
                <a:ea typeface="Twentieth Century"/>
                <a:cs typeface="Twentieth Century"/>
                <a:sym typeface="Twentieth Century"/>
              </a:rPr>
              <a:t>AND SUSCEPTIBILITY TO CONSPIRACY THEORIES AMONG </a:t>
            </a:r>
            <a:br>
              <a:rPr lang="sk-SK" sz="2700">
                <a:solidFill>
                  <a:srgbClr val="002060"/>
                </a:solidFill>
                <a:latin typeface="Twentieth Century"/>
                <a:ea typeface="Twentieth Century"/>
                <a:cs typeface="Twentieth Century"/>
                <a:sym typeface="Twentieth Century"/>
              </a:rPr>
            </a:br>
            <a:r>
              <a:rPr b="1" lang="sk-SK" sz="2700">
                <a:solidFill>
                  <a:srgbClr val="002060"/>
                </a:solidFill>
                <a:latin typeface="Twentieth Century"/>
                <a:ea typeface="Twentieth Century"/>
                <a:cs typeface="Twentieth Century"/>
                <a:sym typeface="Twentieth Century"/>
              </a:rPr>
              <a:t>OLDER ADULTS</a:t>
            </a:r>
            <a:endParaRPr b="1" sz="2700">
              <a:solidFill>
                <a:srgbClr val="002060"/>
              </a:solidFill>
              <a:latin typeface="Twentieth Century"/>
              <a:ea typeface="Twentieth Century"/>
              <a:cs typeface="Twentieth Century"/>
              <a:sym typeface="Twentieth Century"/>
            </a:endParaRPr>
          </a:p>
        </p:txBody>
      </p:sp>
      <p:sp>
        <p:nvSpPr>
          <p:cNvPr id="239" name="Google Shape;239;p1"/>
          <p:cNvSpPr txBox="1"/>
          <p:nvPr>
            <p:ph idx="1" type="subTitle"/>
          </p:nvPr>
        </p:nvSpPr>
        <p:spPr>
          <a:xfrm>
            <a:off x="531480" y="3428999"/>
            <a:ext cx="11311814" cy="2312711"/>
          </a:xfrm>
          <a:prstGeom prst="rect">
            <a:avLst/>
          </a:prstGeom>
          <a:noFill/>
          <a:ln>
            <a:noFill/>
          </a:ln>
        </p:spPr>
        <p:txBody>
          <a:bodyPr anchorCtr="0" anchor="t" bIns="45700" lIns="91425" spcFirstLastPara="1" rIns="91425" wrap="square" tIns="45700">
            <a:normAutofit fontScale="25000" lnSpcReduction="20000"/>
          </a:bodyPr>
          <a:lstStyle/>
          <a:p>
            <a:pPr indent="0" lvl="0" marL="0" rtl="0" algn="ctr">
              <a:lnSpc>
                <a:spcPct val="120000"/>
              </a:lnSpc>
              <a:spcBef>
                <a:spcPts val="0"/>
              </a:spcBef>
              <a:spcAft>
                <a:spcPts val="0"/>
              </a:spcAft>
              <a:buClr>
                <a:schemeClr val="lt2"/>
              </a:buClr>
              <a:buSzPct val="125000"/>
              <a:buNone/>
            </a:pPr>
            <a:r>
              <a:rPr lang="sk-SK" sz="8000"/>
              <a:t>PROF. </a:t>
            </a:r>
            <a:r>
              <a:rPr b="1" lang="sk-SK" sz="8000"/>
              <a:t>KATARÍNA FICHNOVÁ</a:t>
            </a:r>
            <a:r>
              <a:rPr lang="sk-SK" sz="8000"/>
              <a:t>, PHD</a:t>
            </a:r>
            <a:r>
              <a:rPr baseline="30000" lang="sk-SK" sz="8000"/>
              <a:t>1</a:t>
            </a:r>
            <a:r>
              <a:rPr lang="sk-SK" sz="8000"/>
              <a:t>.; </a:t>
            </a:r>
            <a:endParaRPr/>
          </a:p>
          <a:p>
            <a:pPr indent="0" lvl="0" marL="0" rtl="0" algn="ctr">
              <a:lnSpc>
                <a:spcPct val="120000"/>
              </a:lnSpc>
              <a:spcBef>
                <a:spcPts val="1000"/>
              </a:spcBef>
              <a:spcAft>
                <a:spcPts val="0"/>
              </a:spcAft>
              <a:buClr>
                <a:schemeClr val="lt2"/>
              </a:buClr>
              <a:buSzPct val="125000"/>
              <a:buNone/>
            </a:pPr>
            <a:r>
              <a:rPr lang="sk-SK" sz="8000"/>
              <a:t>ASOC. PROF. </a:t>
            </a:r>
            <a:r>
              <a:rPr b="1" lang="sk-SK" sz="8000"/>
              <a:t>ŁUKASZ WOJCIECHOWSKI</a:t>
            </a:r>
            <a:r>
              <a:rPr lang="sk-SK" sz="8000"/>
              <a:t>; PHD.</a:t>
            </a:r>
            <a:r>
              <a:rPr baseline="30000" lang="sk-SK" sz="8000"/>
              <a:t>.2;</a:t>
            </a:r>
            <a:r>
              <a:rPr lang="sk-SK" sz="8000"/>
              <a:t> </a:t>
            </a:r>
            <a:endParaRPr/>
          </a:p>
          <a:p>
            <a:pPr indent="0" lvl="0" marL="0" rtl="0" algn="ctr">
              <a:lnSpc>
                <a:spcPct val="120000"/>
              </a:lnSpc>
              <a:spcBef>
                <a:spcPts val="1000"/>
              </a:spcBef>
              <a:spcAft>
                <a:spcPts val="0"/>
              </a:spcAft>
              <a:buClr>
                <a:schemeClr val="lt2"/>
              </a:buClr>
              <a:buSzPct val="125000"/>
              <a:buNone/>
            </a:pPr>
            <a:r>
              <a:rPr lang="sk-SK" sz="8000"/>
              <a:t>ASOC. PROF. </a:t>
            </a:r>
            <a:r>
              <a:rPr b="1" lang="sk-SK" sz="8000"/>
              <a:t>EDITA ŠTRBOVÁ</a:t>
            </a:r>
            <a:r>
              <a:rPr lang="sk-SK" sz="8000"/>
              <a:t>, PHD.</a:t>
            </a:r>
            <a:r>
              <a:rPr baseline="30000" lang="sk-SK" sz="8000"/>
              <a:t>1</a:t>
            </a:r>
            <a:r>
              <a:rPr lang="sk-SK" sz="8000"/>
              <a:t>; ASOC. PROF. </a:t>
            </a:r>
            <a:r>
              <a:rPr b="1" lang="sk-SK" sz="8000"/>
              <a:t>BLANDÍNA ŠRAMOVÁ</a:t>
            </a:r>
            <a:r>
              <a:rPr lang="sk-SK" sz="8000"/>
              <a:t>, PHD.</a:t>
            </a:r>
            <a:r>
              <a:rPr baseline="30000" lang="sk-SK" sz="8000"/>
              <a:t>3</a:t>
            </a:r>
            <a:endParaRPr sz="8000"/>
          </a:p>
          <a:p>
            <a:pPr indent="0" lvl="0" marL="0" rtl="0" algn="ctr">
              <a:lnSpc>
                <a:spcPct val="120000"/>
              </a:lnSpc>
              <a:spcBef>
                <a:spcPts val="1000"/>
              </a:spcBef>
              <a:spcAft>
                <a:spcPts val="0"/>
              </a:spcAft>
              <a:buClr>
                <a:schemeClr val="lt2"/>
              </a:buClr>
              <a:buSzPct val="125000"/>
              <a:buNone/>
            </a:pPr>
            <a:r>
              <a:rPr baseline="30000" i="1" lang="sk-SK" sz="4800"/>
              <a:t>1) </a:t>
            </a:r>
            <a:r>
              <a:rPr i="1" lang="sk-SK" sz="4800"/>
              <a:t>CONSTANTINE THE PHILOSOPHER UNIVERSITY IN NITRA, SLOVAKIA, </a:t>
            </a:r>
            <a:endParaRPr/>
          </a:p>
          <a:p>
            <a:pPr indent="0" lvl="0" marL="0" rtl="0" algn="ctr">
              <a:lnSpc>
                <a:spcPct val="120000"/>
              </a:lnSpc>
              <a:spcBef>
                <a:spcPts val="1000"/>
              </a:spcBef>
              <a:spcAft>
                <a:spcPts val="0"/>
              </a:spcAft>
              <a:buClr>
                <a:schemeClr val="lt2"/>
              </a:buClr>
              <a:buSzPct val="125000"/>
              <a:buNone/>
            </a:pPr>
            <a:r>
              <a:rPr baseline="30000" i="1" lang="sk-SK" sz="4800"/>
              <a:t>2)</a:t>
            </a:r>
            <a:r>
              <a:rPr i="1" lang="sk-SK" sz="4800"/>
              <a:t> UNIVERSITY OF SS. CYRIL AND METHODIUS IN TRNAVA, SLOVAKIA; </a:t>
            </a:r>
            <a:endParaRPr/>
          </a:p>
          <a:p>
            <a:pPr indent="0" lvl="0" marL="0" rtl="0" algn="ctr">
              <a:lnSpc>
                <a:spcPct val="120000"/>
              </a:lnSpc>
              <a:spcBef>
                <a:spcPts val="1000"/>
              </a:spcBef>
              <a:spcAft>
                <a:spcPts val="0"/>
              </a:spcAft>
              <a:buClr>
                <a:schemeClr val="lt2"/>
              </a:buClr>
              <a:buSzPct val="125000"/>
              <a:buNone/>
            </a:pPr>
            <a:r>
              <a:rPr baseline="30000" i="1" lang="sk-SK" sz="4800"/>
              <a:t>3)  </a:t>
            </a:r>
            <a:r>
              <a:rPr i="1" lang="sk-SK" sz="4800"/>
              <a:t>ZLÍN, CZECH REPUBLIC </a:t>
            </a:r>
            <a:endParaRPr/>
          </a:p>
          <a:p>
            <a:pPr indent="0" lvl="0" marL="0" rtl="0" algn="ctr">
              <a:lnSpc>
                <a:spcPct val="120000"/>
              </a:lnSpc>
              <a:spcBef>
                <a:spcPts val="1000"/>
              </a:spcBef>
              <a:spcAft>
                <a:spcPts val="0"/>
              </a:spcAft>
              <a:buClr>
                <a:schemeClr val="lt2"/>
              </a:buClr>
              <a:buSzPct val="125000"/>
              <a:buNone/>
            </a:pPr>
            <a:r>
              <a:t/>
            </a:r>
            <a:endParaRPr sz="2200"/>
          </a:p>
          <a:p>
            <a:pPr indent="0" lvl="0" marL="0" rtl="0" algn="l">
              <a:lnSpc>
                <a:spcPct val="120000"/>
              </a:lnSpc>
              <a:spcBef>
                <a:spcPts val="1000"/>
              </a:spcBef>
              <a:spcAft>
                <a:spcPts val="0"/>
              </a:spcAft>
              <a:buClr>
                <a:schemeClr val="lt2"/>
              </a:buClr>
              <a:buSzPct val="125000"/>
              <a:buNone/>
            </a:pPr>
            <a:r>
              <a:t/>
            </a:r>
            <a:endParaRPr/>
          </a:p>
        </p:txBody>
      </p:sp>
      <p:pic>
        <p:nvPicPr>
          <p:cNvPr id="240" name="Google Shape;240;p1"/>
          <p:cNvPicPr preferRelativeResize="0"/>
          <p:nvPr/>
        </p:nvPicPr>
        <p:blipFill rotWithShape="1">
          <a:blip r:embed="rId3">
            <a:alphaModFix/>
          </a:blip>
          <a:srcRect b="0" l="0" r="0" t="0"/>
          <a:stretch/>
        </p:blipFill>
        <p:spPr>
          <a:xfrm>
            <a:off x="2293359" y="165267"/>
            <a:ext cx="2245736" cy="1226340"/>
          </a:xfrm>
          <a:prstGeom prst="rect">
            <a:avLst/>
          </a:prstGeom>
          <a:noFill/>
          <a:ln>
            <a:noFill/>
          </a:ln>
        </p:spPr>
      </p:pic>
      <p:sp>
        <p:nvSpPr>
          <p:cNvPr id="241" name="Google Shape;241;p1"/>
          <p:cNvSpPr txBox="1"/>
          <p:nvPr/>
        </p:nvSpPr>
        <p:spPr>
          <a:xfrm>
            <a:off x="2770184" y="5741711"/>
            <a:ext cx="7097247"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sk-SK" sz="1800" u="none" cap="none" strike="noStrike">
                <a:solidFill>
                  <a:schemeClr val="lt1"/>
                </a:solidFill>
                <a:latin typeface="Twentieth Century"/>
                <a:ea typeface="Twentieth Century"/>
                <a:cs typeface="Twentieth Century"/>
                <a:sym typeface="Twentieth Century"/>
              </a:rPr>
              <a:t>Project EÚ - Recovery and Resilience Plan of the Slovak Republic </a:t>
            </a:r>
            <a:r>
              <a:rPr b="1" i="1" lang="sk-SK" sz="1800" u="none" cap="none" strike="noStrike">
                <a:solidFill>
                  <a:schemeClr val="lt1"/>
                </a:solidFill>
                <a:latin typeface="Twentieth Century"/>
                <a:ea typeface="Twentieth Century"/>
                <a:cs typeface="Twentieth Century"/>
                <a:sym typeface="Twentieth Century"/>
              </a:rPr>
              <a:t>09I03-03-V04-00666 </a:t>
            </a:r>
            <a:r>
              <a:rPr b="0" i="1" lang="sk-SK" sz="1800" u="none" cap="none" strike="noStrike">
                <a:solidFill>
                  <a:schemeClr val="lt1"/>
                </a:solidFill>
                <a:latin typeface="Twentieth Century"/>
                <a:ea typeface="Twentieth Century"/>
                <a:cs typeface="Twentieth Century"/>
                <a:sym typeface="Twentieth Century"/>
              </a:rPr>
              <a:t>Fellowships for Excellent Researchers R2-R4 „Potentials of creativity as a source of prophylaxis against fake news in social media“.</a:t>
            </a:r>
            <a:endParaRPr b="0" i="0" sz="1800" u="none" cap="none" strike="noStrike">
              <a:solidFill>
                <a:schemeClr val="lt1"/>
              </a:solidFill>
              <a:latin typeface="Twentieth Century"/>
              <a:ea typeface="Twentieth Century"/>
              <a:cs typeface="Twentieth Century"/>
              <a:sym typeface="Twentieth Century"/>
            </a:endParaRPr>
          </a:p>
        </p:txBody>
      </p:sp>
      <p:sp>
        <p:nvSpPr>
          <p:cNvPr id="242" name="Google Shape;242;p1"/>
          <p:cNvSpPr txBox="1"/>
          <p:nvPr/>
        </p:nvSpPr>
        <p:spPr>
          <a:xfrm>
            <a:off x="9283872" y="149009"/>
            <a:ext cx="2732885" cy="1292662"/>
          </a:xfrm>
          <a:prstGeom prst="rect">
            <a:avLst/>
          </a:prstGeom>
          <a:solidFill>
            <a:srgbClr val="2985A3"/>
          </a:solid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sk-SK" sz="2000" u="none" cap="none" strike="noStrike">
                <a:solidFill>
                  <a:schemeClr val="lt1"/>
                </a:solidFill>
                <a:latin typeface="Twentieth Century"/>
                <a:ea typeface="Twentieth Century"/>
                <a:cs typeface="Twentieth Century"/>
                <a:sym typeface="Twentieth Century"/>
              </a:rPr>
              <a:t>Colloquium 3</a:t>
            </a:r>
            <a:endParaRPr/>
          </a:p>
          <a:p>
            <a:pPr indent="0" lvl="0" marL="0" marR="0" rtl="0" algn="r">
              <a:spcBef>
                <a:spcPts val="0"/>
              </a:spcBef>
              <a:spcAft>
                <a:spcPts val="0"/>
              </a:spcAft>
              <a:buNone/>
            </a:pPr>
            <a:r>
              <a:rPr b="0" i="0" lang="sk-SK" sz="1800" u="none" cap="none" strike="noStrike">
                <a:solidFill>
                  <a:schemeClr val="lt1"/>
                </a:solidFill>
                <a:latin typeface="Twentieth Century"/>
                <a:ea typeface="Twentieth Century"/>
                <a:cs typeface="Twentieth Century"/>
                <a:sym typeface="Twentieth Century"/>
              </a:rPr>
              <a:t>WSB University, </a:t>
            </a:r>
            <a:endParaRPr/>
          </a:p>
          <a:p>
            <a:pPr indent="0" lvl="0" marL="0" marR="0" rtl="0" algn="r">
              <a:spcBef>
                <a:spcPts val="0"/>
              </a:spcBef>
              <a:spcAft>
                <a:spcPts val="0"/>
              </a:spcAft>
              <a:buNone/>
            </a:pPr>
            <a:r>
              <a:rPr b="0" i="0" lang="sk-SK" sz="1100" u="none" cap="none" strike="noStrike">
                <a:solidFill>
                  <a:schemeClr val="lt1"/>
                </a:solidFill>
                <a:latin typeface="Twentieth Century"/>
                <a:ea typeface="Twentieth Century"/>
                <a:cs typeface="Twentieth Century"/>
                <a:sym typeface="Twentieth Century"/>
              </a:rPr>
              <a:t>Cieplaka 1c,  41-300 Dąbrowa Górnicza; Room No. 227 ‘Design thinking’</a:t>
            </a:r>
            <a:endParaRPr/>
          </a:p>
          <a:p>
            <a:pPr indent="0" lvl="0" marL="0" marR="0" rtl="0" algn="r">
              <a:spcBef>
                <a:spcPts val="0"/>
              </a:spcBef>
              <a:spcAft>
                <a:spcPts val="0"/>
              </a:spcAft>
              <a:buNone/>
            </a:pPr>
            <a:r>
              <a:rPr b="0" i="0" lang="sk-SK" sz="1600" u="none" cap="none" strike="noStrike">
                <a:solidFill>
                  <a:schemeClr val="lt1"/>
                </a:solidFill>
                <a:latin typeface="Twentieth Century"/>
                <a:ea typeface="Twentieth Century"/>
                <a:cs typeface="Twentieth Century"/>
                <a:sym typeface="Twentieth Century"/>
              </a:rPr>
              <a:t>21.11.2025</a:t>
            </a:r>
            <a:r>
              <a:rPr b="0" i="0" lang="sk-SK" sz="1800" u="none" cap="none" strike="noStrike">
                <a:solidFill>
                  <a:schemeClr val="lt1"/>
                </a:solidFill>
                <a:latin typeface="Twentieth Century"/>
                <a:ea typeface="Twentieth Century"/>
                <a:cs typeface="Twentieth Century"/>
                <a:sym typeface="Twentieth Century"/>
              </a:rPr>
              <a:t> </a:t>
            </a:r>
            <a:endParaRPr b="0" i="0" sz="1800" u="none" cap="none" strike="noStrike">
              <a:solidFill>
                <a:schemeClr val="lt1"/>
              </a:solidFill>
              <a:latin typeface="Twentieth Century"/>
              <a:ea typeface="Twentieth Century"/>
              <a:cs typeface="Twentieth Century"/>
              <a:sym typeface="Twentieth Century"/>
            </a:endParaRPr>
          </a:p>
        </p:txBody>
      </p:sp>
      <p:pic>
        <p:nvPicPr>
          <p:cNvPr id="243" name="Google Shape;243;p1"/>
          <p:cNvPicPr preferRelativeResize="0"/>
          <p:nvPr/>
        </p:nvPicPr>
        <p:blipFill rotWithShape="1">
          <a:blip r:embed="rId4">
            <a:alphaModFix/>
          </a:blip>
          <a:srcRect b="26690" l="0" r="0" t="15550"/>
          <a:stretch/>
        </p:blipFill>
        <p:spPr>
          <a:xfrm>
            <a:off x="4628753" y="144179"/>
            <a:ext cx="2143125" cy="1237871"/>
          </a:xfrm>
          <a:prstGeom prst="rect">
            <a:avLst/>
          </a:prstGeom>
          <a:noFill/>
          <a:ln>
            <a:noFill/>
          </a:ln>
        </p:spPr>
      </p:pic>
      <p:pic>
        <p:nvPicPr>
          <p:cNvPr id="244" name="Google Shape;244;p1"/>
          <p:cNvPicPr preferRelativeResize="0"/>
          <p:nvPr/>
        </p:nvPicPr>
        <p:blipFill rotWithShape="1">
          <a:blip r:embed="rId5">
            <a:alphaModFix/>
          </a:blip>
          <a:srcRect b="8979" l="7147" r="21868" t="-10785"/>
          <a:stretch/>
        </p:blipFill>
        <p:spPr>
          <a:xfrm>
            <a:off x="6861536" y="0"/>
            <a:ext cx="2332678" cy="141577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b="1" lang="sk-SK"/>
              <a:t>AIM</a:t>
            </a:r>
            <a:br>
              <a:rPr lang="sk-SK"/>
            </a:br>
            <a:endParaRPr/>
          </a:p>
        </p:txBody>
      </p:sp>
      <p:sp>
        <p:nvSpPr>
          <p:cNvPr id="250" name="Google Shape;250;p2"/>
          <p:cNvSpPr txBox="1"/>
          <p:nvPr>
            <p:ph idx="1" type="body"/>
          </p:nvPr>
        </p:nvSpPr>
        <p:spPr>
          <a:xfrm>
            <a:off x="1141412" y="2249487"/>
            <a:ext cx="9905999" cy="3541714"/>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Clr>
                <a:schemeClr val="lt1"/>
              </a:buClr>
              <a:buSzPts val="4000"/>
              <a:buNone/>
            </a:pPr>
            <a:r>
              <a:rPr lang="sk-SK" sz="3200"/>
              <a:t>The aim of this study is to identify the most appropriate method for identifying critical thinking in older adults (seniors).</a:t>
            </a:r>
            <a:endParaRPr sz="3200"/>
          </a:p>
        </p:txBody>
      </p:sp>
      <p:grpSp>
        <p:nvGrpSpPr>
          <p:cNvPr id="251" name="Google Shape;251;p2"/>
          <p:cNvGrpSpPr/>
          <p:nvPr/>
        </p:nvGrpSpPr>
        <p:grpSpPr>
          <a:xfrm>
            <a:off x="1142260" y="28280"/>
            <a:ext cx="9904305" cy="461914"/>
            <a:chOff x="846" y="0"/>
            <a:chExt cx="9904305" cy="461914"/>
          </a:xfrm>
        </p:grpSpPr>
        <p:sp>
          <p:nvSpPr>
            <p:cNvPr id="252" name="Google Shape;252;p2"/>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AIM</a:t>
              </a:r>
              <a:endParaRPr/>
            </a:p>
          </p:txBody>
        </p:sp>
        <p:sp>
          <p:nvSpPr>
            <p:cNvPr id="254" name="Google Shape;254;p2"/>
            <p:cNvSpPr/>
            <p:nvPr/>
          </p:nvSpPr>
          <p:spPr>
            <a:xfrm>
              <a:off x="1221925"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Older Adults</a:t>
              </a:r>
              <a:endParaRPr b="0" i="0" sz="1500" u="none" cap="none" strike="noStrike">
                <a:solidFill>
                  <a:schemeClr val="lt1"/>
                </a:solidFill>
                <a:latin typeface="Twentieth Century"/>
                <a:ea typeface="Twentieth Century"/>
                <a:cs typeface="Twentieth Century"/>
                <a:sym typeface="Twentieth Century"/>
              </a:endParaRPr>
            </a:p>
          </p:txBody>
        </p:sp>
        <p:sp>
          <p:nvSpPr>
            <p:cNvPr id="256" name="Google Shape;256;p2"/>
            <p:cNvSpPr/>
            <p:nvPr/>
          </p:nvSpPr>
          <p:spPr>
            <a:xfrm>
              <a:off x="2443003"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Crithical Thinkng</a:t>
              </a:r>
              <a:endParaRPr b="0" i="0" sz="1500" u="none" cap="none" strike="noStrike">
                <a:solidFill>
                  <a:schemeClr val="lt1"/>
                </a:solidFill>
                <a:latin typeface="Twentieth Century"/>
                <a:ea typeface="Twentieth Century"/>
                <a:cs typeface="Twentieth Century"/>
                <a:sym typeface="Twentieth Century"/>
              </a:endParaRPr>
            </a:p>
          </p:txBody>
        </p:sp>
        <p:sp>
          <p:nvSpPr>
            <p:cNvPr id="258" name="Google Shape;258;p2"/>
            <p:cNvSpPr/>
            <p:nvPr/>
          </p:nvSpPr>
          <p:spPr>
            <a:xfrm>
              <a:off x="3664082"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Identifying CT</a:t>
              </a:r>
              <a:endParaRPr/>
            </a:p>
          </p:txBody>
        </p:sp>
        <p:sp>
          <p:nvSpPr>
            <p:cNvPr id="260" name="Google Shape;260;p2"/>
            <p:cNvSpPr/>
            <p:nvPr/>
          </p:nvSpPr>
          <p:spPr>
            <a:xfrm>
              <a:off x="4885161"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WGC</a:t>
              </a:r>
              <a:endParaRPr/>
            </a:p>
          </p:txBody>
        </p:sp>
        <p:sp>
          <p:nvSpPr>
            <p:cNvPr id="262" name="Google Shape;262;p2"/>
            <p:cNvSpPr/>
            <p:nvPr/>
          </p:nvSpPr>
          <p:spPr>
            <a:xfrm>
              <a:off x="6106240"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Reserch Smple </a:t>
              </a:r>
              <a:endParaRPr/>
            </a:p>
          </p:txBody>
        </p:sp>
        <p:sp>
          <p:nvSpPr>
            <p:cNvPr id="264" name="Google Shape;264;p2"/>
            <p:cNvSpPr/>
            <p:nvPr/>
          </p:nvSpPr>
          <p:spPr>
            <a:xfrm>
              <a:off x="7327318"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Procedure</a:t>
              </a:r>
              <a:endParaRPr b="0" i="0" sz="1500" u="none" cap="none" strike="noStrike">
                <a:solidFill>
                  <a:schemeClr val="lt1"/>
                </a:solidFill>
                <a:latin typeface="Twentieth Century"/>
                <a:ea typeface="Twentieth Century"/>
                <a:cs typeface="Twentieth Century"/>
                <a:sym typeface="Twentieth Century"/>
              </a:endParaRPr>
            </a:p>
          </p:txBody>
        </p:sp>
        <p:sp>
          <p:nvSpPr>
            <p:cNvPr id="266" name="Google Shape;266;p2"/>
            <p:cNvSpPr/>
            <p:nvPr/>
          </p:nvSpPr>
          <p:spPr>
            <a:xfrm>
              <a:off x="8548397"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Results nd conclusion</a:t>
              </a:r>
              <a:endParaRPr b="0" i="0" sz="1500" u="none" cap="none" strike="noStrike">
                <a:solidFill>
                  <a:schemeClr val="lt1"/>
                </a:solidFill>
                <a:latin typeface="Twentieth Century"/>
                <a:ea typeface="Twentieth Century"/>
                <a:cs typeface="Twentieth Century"/>
                <a:sym typeface="Twentieth Century"/>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b="1" lang="sk-SK"/>
              <a:t>THEORETICAL BACKGROUND </a:t>
            </a:r>
            <a:r>
              <a:rPr lang="sk-SK"/>
              <a:t>- </a:t>
            </a:r>
            <a:r>
              <a:rPr b="1" lang="sk-SK">
                <a:solidFill>
                  <a:srgbClr val="002060"/>
                </a:solidFill>
              </a:rPr>
              <a:t>OLDER ADULTS</a:t>
            </a:r>
            <a:endParaRPr/>
          </a:p>
        </p:txBody>
      </p:sp>
      <p:sp>
        <p:nvSpPr>
          <p:cNvPr id="273" name="Google Shape;273;p3"/>
          <p:cNvSpPr txBox="1"/>
          <p:nvPr>
            <p:ph idx="1" type="body"/>
          </p:nvPr>
        </p:nvSpPr>
        <p:spPr>
          <a:xfrm>
            <a:off x="1141412" y="2249487"/>
            <a:ext cx="9905999" cy="3541714"/>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br>
              <a:rPr b="0" i="0" lang="sk-SK" sz="1800" u="none" cap="none" strike="noStrike">
                <a:solidFill>
                  <a:schemeClr val="lt1"/>
                </a:solidFill>
                <a:latin typeface="Arial"/>
                <a:ea typeface="Arial"/>
                <a:cs typeface="Arial"/>
                <a:sym typeface="Arial"/>
              </a:rPr>
            </a:br>
            <a:endParaRPr b="0" i="0" sz="1800" u="none" cap="none" strike="noStrike">
              <a:solidFill>
                <a:schemeClr val="lt1"/>
              </a:solidFill>
              <a:latin typeface="Arial"/>
              <a:ea typeface="Arial"/>
              <a:cs typeface="Arial"/>
              <a:sym typeface="Arial"/>
            </a:endParaRPr>
          </a:p>
        </p:txBody>
      </p:sp>
      <p:sp>
        <p:nvSpPr>
          <p:cNvPr id="274" name="Google Shape;274;p3"/>
          <p:cNvSpPr txBox="1"/>
          <p:nvPr/>
        </p:nvSpPr>
        <p:spPr>
          <a:xfrm>
            <a:off x="708598" y="4929427"/>
            <a:ext cx="11341887"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sk-SK" sz="1000" u="none" cap="none" strike="noStrike">
                <a:solidFill>
                  <a:srgbClr val="7F7F7F"/>
                </a:solidFill>
                <a:latin typeface="Twentieth Century"/>
                <a:ea typeface="Twentieth Century"/>
                <a:cs typeface="Twentieth Century"/>
                <a:sym typeface="Twentieth Century"/>
              </a:rPr>
              <a:t>Kutschar, P., Weichbold, M. &amp; Osterbrink, J. Effects of age and cognitive function on data quality of standardized surveys in nursing home populations. BMC Geriatr 19, 244 (2019). https://doi.org/10.1186/s12877-019-1258-0</a:t>
            </a:r>
            <a:endParaRPr/>
          </a:p>
          <a:p>
            <a:pPr indent="0" lvl="0" marL="0" marR="0" rtl="0" algn="l">
              <a:spcBef>
                <a:spcPts val="0"/>
              </a:spcBef>
              <a:spcAft>
                <a:spcPts val="0"/>
              </a:spcAft>
              <a:buNone/>
            </a:pPr>
            <a:r>
              <a:rPr b="0" i="0" lang="sk-SK" sz="1000" u="none" cap="none" strike="noStrike">
                <a:solidFill>
                  <a:srgbClr val="7F7F7F"/>
                </a:solidFill>
                <a:latin typeface="Twentieth Century"/>
                <a:ea typeface="Twentieth Century"/>
                <a:cs typeface="Twentieth Century"/>
                <a:sym typeface="Twentieth Century"/>
              </a:rPr>
              <a:t>Schneider, S., Junghaenel, D. U., Meijer, E., Zelinski, E. M., Jin, H., Lee, P. J., &amp; Stone, A. A. (2022). Quality of survey responses at older ages predicts cognitive decline and mortality risk. Innovation in Aging, 6(3), igac027.</a:t>
            </a:r>
            <a:endParaRPr b="0" i="0" sz="1000" u="none" cap="none" strike="noStrike">
              <a:solidFill>
                <a:srgbClr val="7F7F7F"/>
              </a:solidFill>
              <a:latin typeface="Twentieth Century"/>
              <a:ea typeface="Twentieth Century"/>
              <a:cs typeface="Twentieth Century"/>
              <a:sym typeface="Twentieth Century"/>
            </a:endParaRPr>
          </a:p>
          <a:p>
            <a:pPr indent="0" lvl="0" marL="0" marR="0" rtl="0" algn="l">
              <a:spcBef>
                <a:spcPts val="0"/>
              </a:spcBef>
              <a:spcAft>
                <a:spcPts val="0"/>
              </a:spcAft>
              <a:buNone/>
            </a:pPr>
            <a:r>
              <a:rPr b="0" i="0" lang="sk-SK" sz="1000" u="none" cap="none" strike="noStrike">
                <a:solidFill>
                  <a:srgbClr val="7F7F7F"/>
                </a:solidFill>
                <a:latin typeface="Twentieth Century"/>
                <a:ea typeface="Twentieth Century"/>
                <a:cs typeface="Twentieth Century"/>
                <a:sym typeface="Twentieth Century"/>
              </a:rPr>
              <a:t>Salthouse TA, Ferrer-Caja E. What needs to be explained to account for age-related effects on multiple cognitive variables? Psychol Aging. 2003 Mar;18(1):91-110. doi: 10.1037/0882-7974.18.1.91. PMID: 12641315</a:t>
            </a:r>
            <a:r>
              <a:rPr b="0" i="0" lang="sk-SK" sz="800" u="none" cap="none" strike="noStrike">
                <a:solidFill>
                  <a:srgbClr val="7F7F7F"/>
                </a:solidFill>
                <a:latin typeface="Arial"/>
                <a:ea typeface="Arial"/>
                <a:cs typeface="Arial"/>
                <a:sym typeface="Arial"/>
              </a:rPr>
              <a:t>.</a:t>
            </a:r>
            <a:endParaRPr b="0" i="0" sz="800" u="none" cap="none" strike="noStrike">
              <a:solidFill>
                <a:srgbClr val="7F7F7F"/>
              </a:solidFill>
              <a:latin typeface="Arial"/>
              <a:ea typeface="Arial"/>
              <a:cs typeface="Arial"/>
              <a:sym typeface="Arial"/>
            </a:endParaRPr>
          </a:p>
        </p:txBody>
      </p:sp>
      <p:sp>
        <p:nvSpPr>
          <p:cNvPr id="275" name="Google Shape;275;p3"/>
          <p:cNvSpPr txBox="1"/>
          <p:nvPr/>
        </p:nvSpPr>
        <p:spPr>
          <a:xfrm>
            <a:off x="1141412" y="1793992"/>
            <a:ext cx="9325641" cy="3270016"/>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002060"/>
              </a:buClr>
              <a:buSzPts val="2500"/>
              <a:buFont typeface="Arial"/>
              <a:buNone/>
            </a:pPr>
            <a:r>
              <a:rPr b="0" i="0" lang="sk-SK" sz="2000" u="none" cap="none" strike="noStrike">
                <a:solidFill>
                  <a:srgbClr val="002060"/>
                </a:solidFill>
                <a:latin typeface="Twentieth Century"/>
                <a:ea typeface="Twentieth Century"/>
                <a:cs typeface="Twentieth Century"/>
                <a:sym typeface="Twentieth Century"/>
              </a:rPr>
              <a:t>Older respondents may:</a:t>
            </a:r>
            <a:endParaRPr b="0" i="0" sz="2000" u="none" cap="none" strike="noStrike">
              <a:solidFill>
                <a:srgbClr val="002060"/>
              </a:solidFill>
              <a:latin typeface="Twentieth Century"/>
              <a:ea typeface="Twentieth Century"/>
              <a:cs typeface="Twentieth Century"/>
              <a:sym typeface="Twentieth Century"/>
            </a:endParaRPr>
          </a:p>
          <a:p>
            <a:pPr indent="-342900" lvl="0" marL="342900" marR="0" rtl="0" algn="l">
              <a:lnSpc>
                <a:spcPct val="120000"/>
              </a:lnSpc>
              <a:spcBef>
                <a:spcPts val="1000"/>
              </a:spcBef>
              <a:spcAft>
                <a:spcPts val="0"/>
              </a:spcAft>
              <a:buClr>
                <a:srgbClr val="002060"/>
              </a:buClr>
              <a:buSzPts val="2500"/>
              <a:buFont typeface="Arial"/>
              <a:buChar char="•"/>
            </a:pPr>
            <a:r>
              <a:rPr b="1" i="0" lang="sk-SK" sz="2000" u="none" cap="none" strike="noStrike">
                <a:solidFill>
                  <a:srgbClr val="002060"/>
                </a:solidFill>
                <a:latin typeface="Twentieth Century"/>
                <a:ea typeface="Twentieth Century"/>
                <a:cs typeface="Twentieth Century"/>
                <a:sym typeface="Twentieth Century"/>
              </a:rPr>
              <a:t>prefer face-to-face interviews </a:t>
            </a:r>
            <a:r>
              <a:rPr b="0" i="0" lang="sk-SK" sz="2000" u="none" cap="none" strike="noStrike">
                <a:solidFill>
                  <a:srgbClr val="002060"/>
                </a:solidFill>
                <a:latin typeface="Twentieth Century"/>
                <a:ea typeface="Twentieth Century"/>
                <a:cs typeface="Twentieth Century"/>
                <a:sym typeface="Twentieth Century"/>
              </a:rPr>
              <a:t>or </a:t>
            </a:r>
            <a:r>
              <a:rPr b="1" i="0" lang="sk-SK" sz="2000" u="none" cap="none" strike="noStrike">
                <a:solidFill>
                  <a:srgbClr val="002060"/>
                </a:solidFill>
                <a:latin typeface="Twentieth Century"/>
                <a:ea typeface="Twentieth Century"/>
                <a:cs typeface="Twentieth Century"/>
                <a:sym typeface="Twentieth Century"/>
              </a:rPr>
              <a:t>paper</a:t>
            </a:r>
            <a:r>
              <a:rPr b="0" i="0" lang="sk-SK" sz="2000" u="none" cap="none" strike="noStrike">
                <a:solidFill>
                  <a:srgbClr val="002060"/>
                </a:solidFill>
                <a:latin typeface="Twentieth Century"/>
                <a:ea typeface="Twentieth Century"/>
                <a:cs typeface="Twentieth Century"/>
                <a:sym typeface="Twentieth Century"/>
              </a:rPr>
              <a:t> questionnaires to online formats (Schneider, et al., 2022). </a:t>
            </a:r>
            <a:endParaRPr b="0" i="0" sz="2000" u="none" cap="none" strike="noStrike">
              <a:solidFill>
                <a:srgbClr val="002060"/>
              </a:solidFill>
              <a:latin typeface="Twentieth Century"/>
              <a:ea typeface="Twentieth Century"/>
              <a:cs typeface="Twentieth Century"/>
              <a:sym typeface="Twentieth Century"/>
            </a:endParaRPr>
          </a:p>
          <a:p>
            <a:pPr indent="-342900" lvl="0" marL="342900" marR="0" rtl="0" algn="l">
              <a:lnSpc>
                <a:spcPct val="120000"/>
              </a:lnSpc>
              <a:spcBef>
                <a:spcPts val="1000"/>
              </a:spcBef>
              <a:spcAft>
                <a:spcPts val="0"/>
              </a:spcAft>
              <a:buClr>
                <a:srgbClr val="002060"/>
              </a:buClr>
              <a:buSzPts val="2500"/>
              <a:buFont typeface="Arial"/>
              <a:buChar char="•"/>
            </a:pPr>
            <a:r>
              <a:rPr b="0" i="0" lang="sk-SK" sz="2000" u="none" cap="none" strike="noStrike">
                <a:solidFill>
                  <a:srgbClr val="002060"/>
                </a:solidFill>
                <a:latin typeface="Twentieth Century"/>
                <a:ea typeface="Twentieth Century"/>
                <a:cs typeface="Twentieth Century"/>
                <a:sym typeface="Twentieth Century"/>
              </a:rPr>
              <a:t>have ontogenetically conditioned </a:t>
            </a:r>
            <a:r>
              <a:rPr b="1" i="0" lang="sk-SK" sz="2000" u="none" cap="none" strike="noStrike">
                <a:solidFill>
                  <a:srgbClr val="002060"/>
                </a:solidFill>
                <a:latin typeface="Twentieth Century"/>
                <a:ea typeface="Twentieth Century"/>
                <a:cs typeface="Twentieth Century"/>
                <a:sym typeface="Twentieth Century"/>
              </a:rPr>
              <a:t>deficits in short-term </a:t>
            </a:r>
            <a:r>
              <a:rPr b="0" i="0" lang="sk-SK" sz="2000" u="none" cap="none" strike="noStrike">
                <a:solidFill>
                  <a:srgbClr val="002060"/>
                </a:solidFill>
                <a:latin typeface="Twentieth Century"/>
                <a:ea typeface="Twentieth Century"/>
                <a:cs typeface="Twentieth Century"/>
                <a:sym typeface="Twentieth Century"/>
              </a:rPr>
              <a:t>and working </a:t>
            </a:r>
            <a:r>
              <a:rPr b="1" i="0" lang="sk-SK" sz="2000" u="none" cap="none" strike="noStrike">
                <a:solidFill>
                  <a:srgbClr val="002060"/>
                </a:solidFill>
                <a:latin typeface="Twentieth Century"/>
                <a:ea typeface="Twentieth Century"/>
                <a:cs typeface="Twentieth Century"/>
                <a:sym typeface="Twentieth Century"/>
              </a:rPr>
              <a:t>memory </a:t>
            </a:r>
            <a:r>
              <a:rPr b="0" i="0" lang="sk-SK" sz="2000" u="none" cap="none" strike="noStrike">
                <a:solidFill>
                  <a:srgbClr val="002060"/>
                </a:solidFill>
                <a:latin typeface="Twentieth Century"/>
                <a:ea typeface="Twentieth Century"/>
                <a:cs typeface="Twentieth Century"/>
                <a:sym typeface="Twentieth Century"/>
              </a:rPr>
              <a:t>or limited concentration and communication skills, </a:t>
            </a:r>
            <a:endParaRPr b="0" i="0" sz="2000" u="none" cap="none" strike="noStrike">
              <a:solidFill>
                <a:srgbClr val="002060"/>
              </a:solidFill>
              <a:latin typeface="Twentieth Century"/>
              <a:ea typeface="Twentieth Century"/>
              <a:cs typeface="Twentieth Century"/>
              <a:sym typeface="Twentieth Century"/>
            </a:endParaRPr>
          </a:p>
          <a:p>
            <a:pPr indent="0" lvl="0" marL="0" marR="0" rtl="0" algn="l">
              <a:lnSpc>
                <a:spcPct val="120000"/>
              </a:lnSpc>
              <a:spcBef>
                <a:spcPts val="1000"/>
              </a:spcBef>
              <a:spcAft>
                <a:spcPts val="0"/>
              </a:spcAft>
              <a:buClr>
                <a:srgbClr val="002060"/>
              </a:buClr>
              <a:buSzPts val="2500"/>
              <a:buFont typeface="Arial"/>
              <a:buNone/>
            </a:pPr>
            <a:r>
              <a:rPr b="0" i="0" lang="sk-SK" sz="2000" u="none" cap="none" strike="noStrike">
                <a:solidFill>
                  <a:srgbClr val="002060"/>
                </a:solidFill>
                <a:latin typeface="Twentieth Century"/>
                <a:ea typeface="Twentieth Century"/>
                <a:cs typeface="Twentieth Century"/>
                <a:sym typeface="Twentieth Century"/>
              </a:rPr>
              <a:t>which are likely to interfere with the process of answering questions (Salthouse, Ferrer-Caja, 2003; Kutschar, Weichbold &amp; Osterbrink, 2019). </a:t>
            </a:r>
            <a:endParaRPr b="0" i="0" sz="2000" u="none" cap="none" strike="noStrike">
              <a:solidFill>
                <a:srgbClr val="002060"/>
              </a:solidFill>
              <a:latin typeface="Twentieth Century"/>
              <a:ea typeface="Twentieth Century"/>
              <a:cs typeface="Twentieth Century"/>
              <a:sym typeface="Twentieth Century"/>
            </a:endParaRPr>
          </a:p>
        </p:txBody>
      </p:sp>
      <p:grpSp>
        <p:nvGrpSpPr>
          <p:cNvPr id="276" name="Google Shape;276;p3"/>
          <p:cNvGrpSpPr/>
          <p:nvPr/>
        </p:nvGrpSpPr>
        <p:grpSpPr>
          <a:xfrm>
            <a:off x="1142260" y="28280"/>
            <a:ext cx="9904305" cy="461914"/>
            <a:chOff x="846" y="0"/>
            <a:chExt cx="9904305" cy="461914"/>
          </a:xfrm>
        </p:grpSpPr>
        <p:sp>
          <p:nvSpPr>
            <p:cNvPr id="277" name="Google Shape;277;p3"/>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AIM</a:t>
              </a:r>
              <a:endParaRPr/>
            </a:p>
          </p:txBody>
        </p:sp>
        <p:sp>
          <p:nvSpPr>
            <p:cNvPr id="279" name="Google Shape;279;p3"/>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Older Adults</a:t>
              </a:r>
              <a:endParaRPr b="0" i="0" sz="1500" u="none" cap="none" strike="noStrike">
                <a:solidFill>
                  <a:schemeClr val="lt1"/>
                </a:solidFill>
                <a:latin typeface="Twentieth Century"/>
                <a:ea typeface="Twentieth Century"/>
                <a:cs typeface="Twentieth Century"/>
                <a:sym typeface="Twentieth Century"/>
              </a:endParaRPr>
            </a:p>
          </p:txBody>
        </p:sp>
        <p:sp>
          <p:nvSpPr>
            <p:cNvPr id="281" name="Google Shape;281;p3"/>
            <p:cNvSpPr/>
            <p:nvPr/>
          </p:nvSpPr>
          <p:spPr>
            <a:xfrm>
              <a:off x="2443003"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Crithical Thinkng</a:t>
              </a:r>
              <a:endParaRPr b="0" i="0" sz="1500" u="none" cap="none" strike="noStrike">
                <a:solidFill>
                  <a:schemeClr val="lt1"/>
                </a:solidFill>
                <a:latin typeface="Twentieth Century"/>
                <a:ea typeface="Twentieth Century"/>
                <a:cs typeface="Twentieth Century"/>
                <a:sym typeface="Twentieth Century"/>
              </a:endParaRPr>
            </a:p>
          </p:txBody>
        </p:sp>
        <p:sp>
          <p:nvSpPr>
            <p:cNvPr id="283" name="Google Shape;283;p3"/>
            <p:cNvSpPr/>
            <p:nvPr/>
          </p:nvSpPr>
          <p:spPr>
            <a:xfrm>
              <a:off x="3664082"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Identifying CT</a:t>
              </a:r>
              <a:endParaRPr/>
            </a:p>
          </p:txBody>
        </p:sp>
        <p:sp>
          <p:nvSpPr>
            <p:cNvPr id="285" name="Google Shape;285;p3"/>
            <p:cNvSpPr/>
            <p:nvPr/>
          </p:nvSpPr>
          <p:spPr>
            <a:xfrm>
              <a:off x="4885161"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WGC</a:t>
              </a:r>
              <a:endParaRPr/>
            </a:p>
          </p:txBody>
        </p:sp>
        <p:sp>
          <p:nvSpPr>
            <p:cNvPr id="287" name="Google Shape;287;p3"/>
            <p:cNvSpPr/>
            <p:nvPr/>
          </p:nvSpPr>
          <p:spPr>
            <a:xfrm>
              <a:off x="6106240"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Reserch Smple </a:t>
              </a:r>
              <a:endParaRPr/>
            </a:p>
          </p:txBody>
        </p:sp>
        <p:sp>
          <p:nvSpPr>
            <p:cNvPr id="289" name="Google Shape;289;p3"/>
            <p:cNvSpPr/>
            <p:nvPr/>
          </p:nvSpPr>
          <p:spPr>
            <a:xfrm>
              <a:off x="7327318"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Procedure</a:t>
              </a:r>
              <a:endParaRPr b="0" i="0" sz="1500" u="none" cap="none" strike="noStrike">
                <a:solidFill>
                  <a:schemeClr val="lt1"/>
                </a:solidFill>
                <a:latin typeface="Twentieth Century"/>
                <a:ea typeface="Twentieth Century"/>
                <a:cs typeface="Twentieth Century"/>
                <a:sym typeface="Twentieth Century"/>
              </a:endParaRPr>
            </a:p>
          </p:txBody>
        </p:sp>
        <p:sp>
          <p:nvSpPr>
            <p:cNvPr id="291" name="Google Shape;291;p3"/>
            <p:cNvSpPr/>
            <p:nvPr/>
          </p:nvSpPr>
          <p:spPr>
            <a:xfrm>
              <a:off x="8548397"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Results nd conclusion</a:t>
              </a:r>
              <a:endParaRPr b="0" i="0" sz="1500" u="none" cap="none" strike="noStrike">
                <a:solidFill>
                  <a:schemeClr val="lt1"/>
                </a:solidFill>
                <a:latin typeface="Twentieth Century"/>
                <a:ea typeface="Twentieth Century"/>
                <a:cs typeface="Twentieth Century"/>
                <a:sym typeface="Twentieth Century"/>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
          <p:cNvSpPr txBox="1"/>
          <p:nvPr>
            <p:ph type="title"/>
          </p:nvPr>
        </p:nvSpPr>
        <p:spPr>
          <a:xfrm>
            <a:off x="1141411" y="619126"/>
            <a:ext cx="9906000" cy="147796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b="1" lang="sk-SK"/>
              <a:t>THEORETICAL BACKGROUND </a:t>
            </a:r>
            <a:r>
              <a:rPr lang="sk-SK"/>
              <a:t>– </a:t>
            </a:r>
            <a:br>
              <a:rPr lang="sk-SK"/>
            </a:br>
            <a:r>
              <a:rPr b="1" lang="sk-SK">
                <a:solidFill>
                  <a:srgbClr val="002060"/>
                </a:solidFill>
              </a:rPr>
              <a:t>OLDER PEOPLE AS A VULNERABLE GROUP</a:t>
            </a:r>
            <a:endParaRPr/>
          </a:p>
        </p:txBody>
      </p:sp>
      <p:sp>
        <p:nvSpPr>
          <p:cNvPr id="298" name="Google Shape;298;p4"/>
          <p:cNvSpPr txBox="1"/>
          <p:nvPr>
            <p:ph idx="2" type="body"/>
          </p:nvPr>
        </p:nvSpPr>
        <p:spPr>
          <a:xfrm>
            <a:off x="1141410" y="3073397"/>
            <a:ext cx="4878391" cy="2717801"/>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br>
              <a:rPr b="0" i="0" lang="sk-SK" sz="1800" u="none" cap="none" strike="noStrike">
                <a:solidFill>
                  <a:schemeClr val="lt1"/>
                </a:solidFill>
                <a:latin typeface="Arial"/>
                <a:ea typeface="Arial"/>
                <a:cs typeface="Arial"/>
                <a:sym typeface="Arial"/>
              </a:rPr>
            </a:br>
            <a:endParaRPr b="0" i="0" sz="1800" u="none" cap="none" strike="noStrike">
              <a:solidFill>
                <a:schemeClr val="lt1"/>
              </a:solidFill>
              <a:latin typeface="Arial"/>
              <a:ea typeface="Arial"/>
              <a:cs typeface="Arial"/>
              <a:sym typeface="Arial"/>
            </a:endParaRPr>
          </a:p>
        </p:txBody>
      </p:sp>
      <p:sp>
        <p:nvSpPr>
          <p:cNvPr id="299" name="Google Shape;299;p4"/>
          <p:cNvSpPr txBox="1"/>
          <p:nvPr>
            <p:ph idx="4" type="body"/>
          </p:nvPr>
        </p:nvSpPr>
        <p:spPr>
          <a:xfrm>
            <a:off x="6539223" y="2411118"/>
            <a:ext cx="4875210" cy="3270016"/>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rgbClr val="002060"/>
              </a:buClr>
              <a:buSzPts val="2250"/>
              <a:buChar char="•"/>
            </a:pPr>
            <a:r>
              <a:rPr lang="sk-SK" sz="1800">
                <a:solidFill>
                  <a:srgbClr val="002060"/>
                </a:solidFill>
              </a:rPr>
              <a:t>Fraud targeting seniors is at an all-time high (TASR, 2025)</a:t>
            </a:r>
            <a:endParaRPr/>
          </a:p>
          <a:p>
            <a:pPr indent="-228600" lvl="0" marL="228600" rtl="0" algn="l">
              <a:lnSpc>
                <a:spcPct val="120000"/>
              </a:lnSpc>
              <a:spcBef>
                <a:spcPts val="1000"/>
              </a:spcBef>
              <a:spcAft>
                <a:spcPts val="0"/>
              </a:spcAft>
              <a:buClr>
                <a:srgbClr val="002060"/>
              </a:buClr>
              <a:buSzPts val="2250"/>
              <a:buChar char="•"/>
            </a:pPr>
            <a:r>
              <a:rPr lang="sk-SK" sz="1800">
                <a:solidFill>
                  <a:srgbClr val="002060"/>
                </a:solidFill>
              </a:rPr>
              <a:t>The most common victims are seniors aged 65 and older (930 000).</a:t>
            </a:r>
            <a:endParaRPr sz="1800">
              <a:solidFill>
                <a:srgbClr val="002060"/>
              </a:solidFill>
            </a:endParaRPr>
          </a:p>
          <a:p>
            <a:pPr indent="-85725" lvl="0" marL="228600" rtl="0" algn="l">
              <a:lnSpc>
                <a:spcPct val="120000"/>
              </a:lnSpc>
              <a:spcBef>
                <a:spcPts val="1000"/>
              </a:spcBef>
              <a:spcAft>
                <a:spcPts val="0"/>
              </a:spcAft>
              <a:buClr>
                <a:schemeClr val="lt1"/>
              </a:buClr>
              <a:buSzPts val="2250"/>
              <a:buNone/>
            </a:pPr>
            <a:r>
              <a:t/>
            </a:r>
            <a:endParaRPr sz="1800">
              <a:solidFill>
                <a:srgbClr val="002060"/>
              </a:solidFill>
            </a:endParaRPr>
          </a:p>
          <a:p>
            <a:pPr indent="-228600" lvl="0" marL="228600" rtl="0" algn="l">
              <a:lnSpc>
                <a:spcPct val="120000"/>
              </a:lnSpc>
              <a:spcBef>
                <a:spcPts val="1000"/>
              </a:spcBef>
              <a:spcAft>
                <a:spcPts val="0"/>
              </a:spcAft>
              <a:buClr>
                <a:srgbClr val="002060"/>
              </a:buClr>
              <a:buSzPts val="2000"/>
              <a:buChar char="•"/>
            </a:pPr>
            <a:r>
              <a:rPr lang="sk-SK" sz="1600">
                <a:solidFill>
                  <a:srgbClr val="002060"/>
                </a:solidFill>
              </a:rPr>
              <a:t>2024 – 125 frauds – 1,5 mil. €</a:t>
            </a:r>
            <a:endParaRPr/>
          </a:p>
          <a:p>
            <a:pPr indent="-228600" lvl="0" marL="228600" rtl="0" algn="l">
              <a:lnSpc>
                <a:spcPct val="120000"/>
              </a:lnSpc>
              <a:spcBef>
                <a:spcPts val="1000"/>
              </a:spcBef>
              <a:spcAft>
                <a:spcPts val="0"/>
              </a:spcAft>
              <a:buClr>
                <a:srgbClr val="002060"/>
              </a:buClr>
              <a:buSzPts val="2000"/>
              <a:buChar char="•"/>
            </a:pPr>
            <a:r>
              <a:rPr lang="sk-SK" sz="1600">
                <a:solidFill>
                  <a:srgbClr val="002060"/>
                </a:solidFill>
              </a:rPr>
              <a:t>2025 – 96 frauds  (jan to june) – mor than 1 mil €</a:t>
            </a:r>
            <a:endParaRPr/>
          </a:p>
        </p:txBody>
      </p:sp>
      <p:grpSp>
        <p:nvGrpSpPr>
          <p:cNvPr id="300" name="Google Shape;300;p4"/>
          <p:cNvGrpSpPr/>
          <p:nvPr/>
        </p:nvGrpSpPr>
        <p:grpSpPr>
          <a:xfrm>
            <a:off x="1142260" y="28280"/>
            <a:ext cx="9904305" cy="461914"/>
            <a:chOff x="846" y="0"/>
            <a:chExt cx="9904305" cy="461914"/>
          </a:xfrm>
        </p:grpSpPr>
        <p:sp>
          <p:nvSpPr>
            <p:cNvPr id="301" name="Google Shape;301;p4"/>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4"/>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AIM</a:t>
              </a:r>
              <a:endParaRPr/>
            </a:p>
          </p:txBody>
        </p:sp>
        <p:sp>
          <p:nvSpPr>
            <p:cNvPr id="303" name="Google Shape;303;p4"/>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4"/>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Older Adults</a:t>
              </a:r>
              <a:endParaRPr b="0" i="0" sz="1500" u="none" cap="none" strike="noStrike">
                <a:solidFill>
                  <a:schemeClr val="lt1"/>
                </a:solidFill>
                <a:latin typeface="Twentieth Century"/>
                <a:ea typeface="Twentieth Century"/>
                <a:cs typeface="Twentieth Century"/>
                <a:sym typeface="Twentieth Century"/>
              </a:endParaRPr>
            </a:p>
          </p:txBody>
        </p:sp>
        <p:sp>
          <p:nvSpPr>
            <p:cNvPr id="305" name="Google Shape;305;p4"/>
            <p:cNvSpPr/>
            <p:nvPr/>
          </p:nvSpPr>
          <p:spPr>
            <a:xfrm>
              <a:off x="2443003"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4"/>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Crithical Thinkng</a:t>
              </a:r>
              <a:endParaRPr b="0" i="0" sz="1500" u="none" cap="none" strike="noStrike">
                <a:solidFill>
                  <a:schemeClr val="lt1"/>
                </a:solidFill>
                <a:latin typeface="Twentieth Century"/>
                <a:ea typeface="Twentieth Century"/>
                <a:cs typeface="Twentieth Century"/>
                <a:sym typeface="Twentieth Century"/>
              </a:endParaRPr>
            </a:p>
          </p:txBody>
        </p:sp>
        <p:sp>
          <p:nvSpPr>
            <p:cNvPr id="307" name="Google Shape;307;p4"/>
            <p:cNvSpPr/>
            <p:nvPr/>
          </p:nvSpPr>
          <p:spPr>
            <a:xfrm>
              <a:off x="3664082"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4"/>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Identifying CT</a:t>
              </a:r>
              <a:endParaRPr/>
            </a:p>
          </p:txBody>
        </p:sp>
        <p:sp>
          <p:nvSpPr>
            <p:cNvPr id="309" name="Google Shape;309;p4"/>
            <p:cNvSpPr/>
            <p:nvPr/>
          </p:nvSpPr>
          <p:spPr>
            <a:xfrm>
              <a:off x="4885161"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WGC</a:t>
              </a:r>
              <a:endParaRPr/>
            </a:p>
          </p:txBody>
        </p:sp>
        <p:sp>
          <p:nvSpPr>
            <p:cNvPr id="311" name="Google Shape;311;p4"/>
            <p:cNvSpPr/>
            <p:nvPr/>
          </p:nvSpPr>
          <p:spPr>
            <a:xfrm>
              <a:off x="6106240"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4"/>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Reserch Smple </a:t>
              </a:r>
              <a:endParaRPr/>
            </a:p>
          </p:txBody>
        </p:sp>
        <p:sp>
          <p:nvSpPr>
            <p:cNvPr id="313" name="Google Shape;313;p4"/>
            <p:cNvSpPr/>
            <p:nvPr/>
          </p:nvSpPr>
          <p:spPr>
            <a:xfrm>
              <a:off x="7327318"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4"/>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Procedure</a:t>
              </a:r>
              <a:endParaRPr b="0" i="0" sz="1500" u="none" cap="none" strike="noStrike">
                <a:solidFill>
                  <a:schemeClr val="lt1"/>
                </a:solidFill>
                <a:latin typeface="Twentieth Century"/>
                <a:ea typeface="Twentieth Century"/>
                <a:cs typeface="Twentieth Century"/>
                <a:sym typeface="Twentieth Century"/>
              </a:endParaRPr>
            </a:p>
          </p:txBody>
        </p:sp>
        <p:sp>
          <p:nvSpPr>
            <p:cNvPr id="315" name="Google Shape;315;p4"/>
            <p:cNvSpPr/>
            <p:nvPr/>
          </p:nvSpPr>
          <p:spPr>
            <a:xfrm>
              <a:off x="8548397"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4"/>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Results nd conclusion</a:t>
              </a:r>
              <a:endParaRPr b="0" i="0" sz="1500" u="none" cap="none" strike="noStrike">
                <a:solidFill>
                  <a:schemeClr val="lt1"/>
                </a:solidFill>
                <a:latin typeface="Twentieth Century"/>
                <a:ea typeface="Twentieth Century"/>
                <a:cs typeface="Twentieth Century"/>
                <a:sym typeface="Twentieth Century"/>
              </a:endParaRPr>
            </a:p>
          </p:txBody>
        </p:sp>
      </p:grpSp>
      <p:sp>
        <p:nvSpPr>
          <p:cNvPr id="317" name="Google Shape;317;p4"/>
          <p:cNvSpPr txBox="1"/>
          <p:nvPr/>
        </p:nvSpPr>
        <p:spPr>
          <a:xfrm>
            <a:off x="466620" y="5758637"/>
            <a:ext cx="11725379" cy="1169551"/>
          </a:xfrm>
          <a:prstGeom prst="rect">
            <a:avLst/>
          </a:prstGeom>
          <a:noFill/>
          <a:ln>
            <a:noFill/>
          </a:ln>
        </p:spPr>
        <p:txBody>
          <a:bodyPr anchorCtr="0" anchor="t" bIns="45700" lIns="91425" spcFirstLastPara="1" rIns="91425" wrap="square" tIns="45700">
            <a:spAutoFit/>
          </a:bodyPr>
          <a:lstStyle/>
          <a:p>
            <a:pPr indent="-171450" lvl="0" marL="171450" marR="0" rtl="0" algn="l">
              <a:spcBef>
                <a:spcPts val="0"/>
              </a:spcBef>
              <a:spcAft>
                <a:spcPts val="0"/>
              </a:spcAft>
              <a:buClr>
                <a:srgbClr val="7F7F7F"/>
              </a:buClr>
              <a:buSzPts val="1000"/>
              <a:buFont typeface="Arial"/>
              <a:buChar char="•"/>
            </a:pPr>
            <a:r>
              <a:rPr b="0" i="0" lang="sk-SK" sz="1000" u="none" cap="none" strike="noStrike">
                <a:solidFill>
                  <a:srgbClr val="7F7F7F"/>
                </a:solidFill>
                <a:latin typeface="Twentieth Century"/>
                <a:ea typeface="Twentieth Century"/>
                <a:cs typeface="Twentieth Century"/>
                <a:sym typeface="Twentieth Century"/>
              </a:rPr>
              <a:t>Biondi, S., Mazza, C., Orrù, G., Monaro, M., Ferracuti, S., Ricci, E., … Roma, P. (2020). Interrogative suggestibility in the elderly. PLOS ONE, 15(11), e0241353. </a:t>
            </a:r>
            <a:r>
              <a:rPr b="0" i="0" lang="sk-SK" sz="1000" u="sng" cap="none" strike="noStrike">
                <a:solidFill>
                  <a:srgbClr val="7F7F7F"/>
                </a:solidFill>
                <a:latin typeface="Twentieth Century"/>
                <a:ea typeface="Twentieth Century"/>
                <a:cs typeface="Twentieth Century"/>
                <a:sym typeface="Twentieth Century"/>
                <a:hlinkClick r:id="rId3">
                  <a:extLst>
                    <a:ext uri="{A12FA001-AC4F-418D-AE19-62706E023703}">
                      <ahyp:hlinkClr val="tx"/>
                    </a:ext>
                  </a:extLst>
                </a:hlinkClick>
              </a:rPr>
              <a:t>https://doi.org/10.1371/journal.pone.0241353</a:t>
            </a:r>
            <a:endParaRPr b="0" i="0" sz="1000" u="none" cap="none" strike="noStrike">
              <a:solidFill>
                <a:srgbClr val="7F7F7F"/>
              </a:solidFill>
              <a:latin typeface="Twentieth Century"/>
              <a:ea typeface="Twentieth Century"/>
              <a:cs typeface="Twentieth Century"/>
              <a:sym typeface="Twentieth Century"/>
            </a:endParaRPr>
          </a:p>
          <a:p>
            <a:pPr indent="-171450" lvl="0" marL="171450" marR="0" rtl="0" algn="l">
              <a:spcBef>
                <a:spcPts val="0"/>
              </a:spcBef>
              <a:spcAft>
                <a:spcPts val="0"/>
              </a:spcAft>
              <a:buClr>
                <a:srgbClr val="7F7F7F"/>
              </a:buClr>
              <a:buSzPts val="1000"/>
              <a:buFont typeface="Arial"/>
              <a:buChar char="•"/>
            </a:pPr>
            <a:r>
              <a:rPr b="0" i="0" lang="sk-SK" sz="1000" u="none" cap="none" strike="noStrike">
                <a:solidFill>
                  <a:srgbClr val="7F7F7F"/>
                </a:solidFill>
                <a:latin typeface="Twentieth Century"/>
                <a:ea typeface="Twentieth Century"/>
                <a:cs typeface="Twentieth Century"/>
                <a:sym typeface="Twentieth Century"/>
              </a:rPr>
              <a:t>Bailey, P. E., &amp; Leon, T. (2019). A systematic review and meta-analysis of age-related differences in trust. </a:t>
            </a:r>
            <a:r>
              <a:rPr b="0" i="1" lang="sk-SK" sz="1000" u="none" cap="none" strike="noStrike">
                <a:solidFill>
                  <a:srgbClr val="7F7F7F"/>
                </a:solidFill>
                <a:latin typeface="Twentieth Century"/>
                <a:ea typeface="Twentieth Century"/>
                <a:cs typeface="Twentieth Century"/>
                <a:sym typeface="Twentieth Century"/>
              </a:rPr>
              <a:t>Psychology and Aging, 34</a:t>
            </a:r>
            <a:r>
              <a:rPr b="0" i="0" lang="sk-SK" sz="1000" u="none" cap="none" strike="noStrike">
                <a:solidFill>
                  <a:srgbClr val="7F7F7F"/>
                </a:solidFill>
                <a:latin typeface="Twentieth Century"/>
                <a:ea typeface="Twentieth Century"/>
                <a:cs typeface="Twentieth Century"/>
                <a:sym typeface="Twentieth Century"/>
              </a:rPr>
              <a:t>(5), 674–685. https://doi.org/10.1037/pag0000368</a:t>
            </a:r>
            <a:endParaRPr b="0" i="0" sz="1000" u="none" cap="none" strike="noStrike">
              <a:solidFill>
                <a:srgbClr val="7F7F7F"/>
              </a:solidFill>
              <a:latin typeface="Twentieth Century"/>
              <a:ea typeface="Twentieth Century"/>
              <a:cs typeface="Twentieth Century"/>
              <a:sym typeface="Twentieth Century"/>
            </a:endParaRPr>
          </a:p>
          <a:p>
            <a:pPr indent="-171450" lvl="0" marL="171450" marR="0" rtl="0" algn="l">
              <a:spcBef>
                <a:spcPts val="0"/>
              </a:spcBef>
              <a:spcAft>
                <a:spcPts val="0"/>
              </a:spcAft>
              <a:buClr>
                <a:srgbClr val="7F7F7F"/>
              </a:buClr>
              <a:buSzPts val="1000"/>
              <a:buFont typeface="Arial"/>
              <a:buChar char="•"/>
            </a:pPr>
            <a:r>
              <a:rPr b="0" i="0" lang="sk-SK" sz="1000" u="none" cap="none" strike="noStrike">
                <a:solidFill>
                  <a:srgbClr val="7F7F7F"/>
                </a:solidFill>
                <a:latin typeface="Twentieth Century"/>
                <a:ea typeface="Twentieth Century"/>
                <a:cs typeface="Twentieth Century"/>
                <a:sym typeface="Twentieth Century"/>
              </a:rPr>
              <a:t>Castle, E., Eisenberger, N. I., Seeman, T. E., Moons, W. G., Boggero, I. A., Grinblatt, M. S., &amp; Taylor, S. E. (2012). Neural and behavioral bases of age differences in perceptions of trust. </a:t>
            </a:r>
            <a:r>
              <a:rPr b="0" i="1" lang="sk-SK" sz="1000" u="none" cap="none" strike="noStrike">
                <a:solidFill>
                  <a:srgbClr val="7F7F7F"/>
                </a:solidFill>
                <a:latin typeface="Twentieth Century"/>
                <a:ea typeface="Twentieth Century"/>
                <a:cs typeface="Twentieth Century"/>
                <a:sym typeface="Twentieth Century"/>
              </a:rPr>
              <a:t>Proceedings of the National Academy of Sciences of the United States of America, 109</a:t>
            </a:r>
            <a:r>
              <a:rPr b="0" i="0" lang="sk-SK" sz="1000" u="none" cap="none" strike="noStrike">
                <a:solidFill>
                  <a:srgbClr val="7F7F7F"/>
                </a:solidFill>
                <a:latin typeface="Twentieth Century"/>
                <a:ea typeface="Twentieth Century"/>
                <a:cs typeface="Twentieth Century"/>
                <a:sym typeface="Twentieth Century"/>
              </a:rPr>
              <a:t>(51), 20848–20852. https://doi.org/10.1073/pnas.1218518109</a:t>
            </a:r>
            <a:endParaRPr b="0" i="0" sz="1000" u="none" cap="none" strike="noStrike">
              <a:solidFill>
                <a:srgbClr val="7F7F7F"/>
              </a:solidFill>
              <a:latin typeface="Twentieth Century"/>
              <a:ea typeface="Twentieth Century"/>
              <a:cs typeface="Twentieth Century"/>
              <a:sym typeface="Twentieth Century"/>
            </a:endParaRPr>
          </a:p>
          <a:p>
            <a:pPr indent="-171450" lvl="0" marL="171450" marR="0" rtl="0" algn="l">
              <a:spcBef>
                <a:spcPts val="0"/>
              </a:spcBef>
              <a:spcAft>
                <a:spcPts val="0"/>
              </a:spcAft>
              <a:buClr>
                <a:srgbClr val="7F7F7F"/>
              </a:buClr>
              <a:buSzPts val="1000"/>
              <a:buFont typeface="Arial"/>
              <a:buChar char="•"/>
            </a:pPr>
            <a:r>
              <a:rPr b="0" i="0" lang="sk-SK" sz="1000" u="none" cap="none" strike="noStrike">
                <a:solidFill>
                  <a:srgbClr val="7F7F7F"/>
                </a:solidFill>
                <a:latin typeface="Twentieth Century"/>
                <a:ea typeface="Twentieth Century"/>
                <a:cs typeface="Twentieth Century"/>
                <a:sym typeface="Twentieth Century"/>
              </a:rPr>
              <a:t>Správa o kriminalite páchanej na senioroch.[Report on crimes committed against seniors] </a:t>
            </a:r>
            <a:r>
              <a:rPr b="0" i="0" lang="sk-SK" sz="1000" u="sng" cap="none" strike="noStrike">
                <a:solidFill>
                  <a:srgbClr val="7F7F7F"/>
                </a:solidFill>
                <a:latin typeface="Twentieth Century"/>
                <a:ea typeface="Twentieth Century"/>
                <a:cs typeface="Twentieth Century"/>
                <a:sym typeface="Twentieth Century"/>
                <a:hlinkClick r:id="rId4">
                  <a:extLst>
                    <a:ext uri="{A12FA001-AC4F-418D-AE19-62706E023703}">
                      <ahyp:hlinkClr val="tx"/>
                    </a:ext>
                  </a:extLst>
                </a:hlinkClick>
              </a:rPr>
              <a:t>https://www.employment.gov.sk/files/slovensky/ministerstvo/rada-vlady-sr-prava-seniorov/zasadnutie-23-11.2015/bod-c.1/material-k-bodu-c-1-mv-sr.pdf</a:t>
            </a:r>
            <a:r>
              <a:rPr b="0" i="0" lang="sk-SK" sz="1000" u="none" cap="none" strike="noStrike">
                <a:solidFill>
                  <a:srgbClr val="7F7F7F"/>
                </a:solidFill>
                <a:latin typeface="Twentieth Century"/>
                <a:ea typeface="Twentieth Century"/>
                <a:cs typeface="Twentieth Century"/>
                <a:sym typeface="Twentieth Century"/>
              </a:rPr>
              <a:t>,  11 s.</a:t>
            </a:r>
            <a:endParaRPr/>
          </a:p>
          <a:p>
            <a:pPr indent="-171450" lvl="0" marL="171450" marR="0" rtl="0" algn="l">
              <a:lnSpc>
                <a:spcPct val="100000"/>
              </a:lnSpc>
              <a:spcBef>
                <a:spcPts val="0"/>
              </a:spcBef>
              <a:spcAft>
                <a:spcPts val="0"/>
              </a:spcAft>
              <a:buClr>
                <a:srgbClr val="7F7F7F"/>
              </a:buClr>
              <a:buSzPts val="1000"/>
              <a:buFont typeface="Arial"/>
              <a:buChar char="•"/>
            </a:pPr>
            <a:r>
              <a:rPr b="0" i="0" lang="sk-SK" sz="1000" u="none" cap="none" strike="noStrike">
                <a:solidFill>
                  <a:srgbClr val="7F7F7F"/>
                </a:solidFill>
                <a:latin typeface="Twentieth Century"/>
                <a:ea typeface="Twentieth Century"/>
                <a:cs typeface="Twentieth Century"/>
                <a:sym typeface="Twentieth Century"/>
              </a:rPr>
              <a:t>TASR. August 21 2025. https://www.sme.sk/domov/c/podvodov-zacielenych-na-seniorov-je-najviac-v-historii</a:t>
            </a:r>
            <a:endParaRPr/>
          </a:p>
        </p:txBody>
      </p:sp>
      <p:sp>
        <p:nvSpPr>
          <p:cNvPr id="318" name="Google Shape;318;p4"/>
          <p:cNvSpPr txBox="1"/>
          <p:nvPr/>
        </p:nvSpPr>
        <p:spPr>
          <a:xfrm>
            <a:off x="1113759" y="2411117"/>
            <a:ext cx="5172745" cy="3270016"/>
          </a:xfrm>
          <a:prstGeom prst="rect">
            <a:avLst/>
          </a:prstGeom>
          <a:noFill/>
          <a:ln>
            <a:noFill/>
          </a:ln>
        </p:spPr>
        <p:txBody>
          <a:bodyPr anchorCtr="0" anchor="t" bIns="45700" lIns="91425" spcFirstLastPara="1" rIns="91425" wrap="square" tIns="45700">
            <a:noAutofit/>
          </a:bodyPr>
          <a:lstStyle/>
          <a:p>
            <a:pPr indent="-285750" lvl="0" marL="285750" marR="0" rtl="0" algn="l">
              <a:lnSpc>
                <a:spcPct val="120000"/>
              </a:lnSpc>
              <a:spcBef>
                <a:spcPts val="0"/>
              </a:spcBef>
              <a:spcAft>
                <a:spcPts val="0"/>
              </a:spcAft>
              <a:buClr>
                <a:srgbClr val="002060"/>
              </a:buClr>
              <a:buSzPts val="2250"/>
              <a:buFont typeface="Arial"/>
              <a:buChar char="•"/>
            </a:pPr>
            <a:r>
              <a:rPr b="0" i="0" lang="sk-SK" sz="1800" u="none" cap="none" strike="noStrike">
                <a:solidFill>
                  <a:srgbClr val="002060"/>
                </a:solidFill>
                <a:latin typeface="Twentieth Century"/>
                <a:ea typeface="Twentieth Century"/>
                <a:cs typeface="Twentieth Century"/>
                <a:sym typeface="Twentieth Century"/>
              </a:rPr>
              <a:t>older adults was significantly associated with higher </a:t>
            </a:r>
            <a:r>
              <a:rPr b="1" i="0" lang="sk-SK" sz="1800" u="none" cap="none" strike="noStrike">
                <a:solidFill>
                  <a:srgbClr val="002060"/>
                </a:solidFill>
                <a:latin typeface="Twentieth Century"/>
                <a:ea typeface="Twentieth Century"/>
                <a:cs typeface="Twentieth Century"/>
                <a:sym typeface="Twentieth Century"/>
              </a:rPr>
              <a:t>suggestibility</a:t>
            </a:r>
            <a:r>
              <a:rPr b="0" i="0" lang="sk-SK" sz="1800" u="none" cap="none" strike="noStrike">
                <a:solidFill>
                  <a:srgbClr val="002060"/>
                </a:solidFill>
                <a:latin typeface="Twentieth Century"/>
                <a:ea typeface="Twentieth Century"/>
                <a:cs typeface="Twentieth Century"/>
                <a:sym typeface="Twentieth Century"/>
              </a:rPr>
              <a:t> scores (Biondi et al., 2020)</a:t>
            </a:r>
            <a:endParaRPr b="0" i="0" sz="1800" u="none" cap="none" strike="noStrike">
              <a:solidFill>
                <a:srgbClr val="002060"/>
              </a:solidFill>
              <a:latin typeface="Twentieth Century"/>
              <a:ea typeface="Twentieth Century"/>
              <a:cs typeface="Twentieth Century"/>
              <a:sym typeface="Twentieth Century"/>
            </a:endParaRPr>
          </a:p>
          <a:p>
            <a:pPr indent="-285750" lvl="0" marL="285750" marR="0" rtl="0" algn="l">
              <a:lnSpc>
                <a:spcPct val="120000"/>
              </a:lnSpc>
              <a:spcBef>
                <a:spcPts val="1000"/>
              </a:spcBef>
              <a:spcAft>
                <a:spcPts val="0"/>
              </a:spcAft>
              <a:buClr>
                <a:srgbClr val="002060"/>
              </a:buClr>
              <a:buSzPts val="2250"/>
              <a:buFont typeface="Arial"/>
              <a:buChar char="•"/>
            </a:pPr>
            <a:r>
              <a:rPr b="0" i="0" lang="sk-SK" sz="1800" u="none" cap="none" strike="noStrike">
                <a:solidFill>
                  <a:srgbClr val="002060"/>
                </a:solidFill>
                <a:latin typeface="Twentieth Century"/>
                <a:ea typeface="Twentieth Century"/>
                <a:cs typeface="Twentieth Century"/>
                <a:sym typeface="Twentieth Century"/>
              </a:rPr>
              <a:t>older adults tend to be more trusting on average than younger adults (Bailey &amp; Leon, 2019)</a:t>
            </a:r>
            <a:endParaRPr/>
          </a:p>
          <a:p>
            <a:pPr indent="-285750" lvl="0" marL="285750" marR="0" rtl="0" algn="l">
              <a:lnSpc>
                <a:spcPct val="120000"/>
              </a:lnSpc>
              <a:spcBef>
                <a:spcPts val="1000"/>
              </a:spcBef>
              <a:spcAft>
                <a:spcPts val="0"/>
              </a:spcAft>
              <a:buClr>
                <a:srgbClr val="002060"/>
              </a:buClr>
              <a:buSzPts val="2250"/>
              <a:buFont typeface="Arial"/>
              <a:buChar char="•"/>
            </a:pPr>
            <a:r>
              <a:rPr b="0" i="0" lang="sk-SK" sz="1800" u="none" cap="none" strike="noStrike">
                <a:solidFill>
                  <a:srgbClr val="002060"/>
                </a:solidFill>
                <a:latin typeface="Twentieth Century"/>
                <a:ea typeface="Twentieth Century"/>
                <a:cs typeface="Twentieth Century"/>
                <a:sym typeface="Twentieth Century"/>
              </a:rPr>
              <a:t>an </a:t>
            </a:r>
            <a:r>
              <a:rPr b="1" i="0" lang="sk-SK" sz="1800" u="none" cap="none" strike="noStrike">
                <a:solidFill>
                  <a:srgbClr val="002060"/>
                </a:solidFill>
                <a:latin typeface="Twentieth Century"/>
                <a:ea typeface="Twentieth Century"/>
                <a:cs typeface="Twentieth Century"/>
                <a:sym typeface="Twentieth Century"/>
              </a:rPr>
              <a:t>fMRI study </a:t>
            </a:r>
            <a:r>
              <a:rPr b="0" i="0" lang="sk-SK" sz="1800" u="none" cap="none" strike="noStrike">
                <a:solidFill>
                  <a:srgbClr val="002060"/>
                </a:solidFill>
                <a:latin typeface="Twentieth Century"/>
                <a:ea typeface="Twentieth Century"/>
                <a:cs typeface="Twentieth Century"/>
                <a:sym typeface="Twentieth Century"/>
              </a:rPr>
              <a:t>-</a:t>
            </a:r>
            <a:r>
              <a:rPr b="0" i="0" lang="sk-SK" sz="1800" u="none" cap="none" strike="noStrike">
                <a:solidFill>
                  <a:srgbClr val="BFBFBF"/>
                </a:solidFill>
                <a:latin typeface="Twentieth Century"/>
                <a:ea typeface="Twentieth Century"/>
                <a:cs typeface="Twentieth Century"/>
                <a:sym typeface="Twentieth Century"/>
              </a:rPr>
              <a:t> </a:t>
            </a:r>
            <a:r>
              <a:rPr b="0" i="0" lang="sk-SK" sz="1800" u="none" cap="none" strike="noStrike">
                <a:solidFill>
                  <a:srgbClr val="002060"/>
                </a:solidFill>
                <a:latin typeface="Twentieth Century"/>
                <a:ea typeface="Twentieth Century"/>
                <a:cs typeface="Twentieth Century"/>
                <a:sym typeface="Twentieth Century"/>
              </a:rPr>
              <a:t>older adults exhibit reduced activity in the anterior insula — which  partly explains their increased trustfulness/risk of deception (Castle et al., 2012)</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wentieth Century"/>
              <a:buNone/>
            </a:pPr>
            <a:r>
              <a:rPr b="1" lang="sk-SK"/>
              <a:t>THEORETICAL BACKGROUND </a:t>
            </a:r>
            <a:r>
              <a:rPr lang="sk-SK"/>
              <a:t>- </a:t>
            </a:r>
            <a:r>
              <a:rPr b="1" lang="sk-SK">
                <a:solidFill>
                  <a:srgbClr val="002060"/>
                </a:solidFill>
              </a:rPr>
              <a:t>CRITICAL THINKING</a:t>
            </a:r>
            <a:br>
              <a:rPr lang="sk-SK"/>
            </a:br>
            <a:endParaRPr/>
          </a:p>
        </p:txBody>
      </p:sp>
      <p:sp>
        <p:nvSpPr>
          <p:cNvPr id="324" name="Google Shape;324;p5"/>
          <p:cNvSpPr txBox="1"/>
          <p:nvPr>
            <p:ph idx="1" type="body"/>
          </p:nvPr>
        </p:nvSpPr>
        <p:spPr>
          <a:xfrm>
            <a:off x="1141413" y="1744661"/>
            <a:ext cx="9905999" cy="4166282"/>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120000"/>
              </a:lnSpc>
              <a:spcBef>
                <a:spcPts val="0"/>
              </a:spcBef>
              <a:spcAft>
                <a:spcPts val="0"/>
              </a:spcAft>
              <a:buClr>
                <a:schemeClr val="lt1"/>
              </a:buClr>
              <a:buSzPct val="125000"/>
              <a:buNone/>
            </a:pPr>
            <a:r>
              <a:rPr lang="sk-SK"/>
              <a:t>... the process of actively, vigilantly, and systematically considering information, ideas, and claims in order to arrive at reasoned conclusions and decisions.</a:t>
            </a:r>
            <a:endParaRPr/>
          </a:p>
          <a:p>
            <a:pPr indent="0" lvl="0" marL="0" rtl="0" algn="l">
              <a:lnSpc>
                <a:spcPct val="120000"/>
              </a:lnSpc>
              <a:spcBef>
                <a:spcPts val="1000"/>
              </a:spcBef>
              <a:spcAft>
                <a:spcPts val="0"/>
              </a:spcAft>
              <a:buClr>
                <a:schemeClr val="lt1"/>
              </a:buClr>
              <a:buSzPct val="125000"/>
              <a:buNone/>
            </a:pPr>
            <a:r>
              <a:t/>
            </a:r>
            <a:endParaRPr/>
          </a:p>
          <a:p>
            <a:pPr indent="0" lvl="0" marL="0" rtl="0" algn="l">
              <a:lnSpc>
                <a:spcPct val="120000"/>
              </a:lnSpc>
              <a:spcBef>
                <a:spcPts val="1000"/>
              </a:spcBef>
              <a:spcAft>
                <a:spcPts val="0"/>
              </a:spcAft>
              <a:buClr>
                <a:schemeClr val="lt1"/>
              </a:buClr>
              <a:buSzPct val="125000"/>
              <a:buNone/>
            </a:pPr>
            <a:r>
              <a:rPr lang="sk-SK"/>
              <a:t>It includes the following skills:</a:t>
            </a:r>
            <a:endParaRPr/>
          </a:p>
          <a:p>
            <a:pPr indent="-228600" lvl="0" marL="228600" rtl="0" algn="l">
              <a:lnSpc>
                <a:spcPct val="120000"/>
              </a:lnSpc>
              <a:spcBef>
                <a:spcPts val="1000"/>
              </a:spcBef>
              <a:spcAft>
                <a:spcPts val="0"/>
              </a:spcAft>
              <a:buClr>
                <a:schemeClr val="lt1"/>
              </a:buClr>
              <a:buSzPct val="125000"/>
              <a:buChar char="•"/>
            </a:pPr>
            <a:r>
              <a:rPr b="1" lang="sk-SK"/>
              <a:t>Analyzing</a:t>
            </a:r>
            <a:r>
              <a:rPr lang="sk-SK"/>
              <a:t> facts, evidence, observations, and arguments.</a:t>
            </a:r>
            <a:endParaRPr/>
          </a:p>
          <a:p>
            <a:pPr indent="-228600" lvl="0" marL="228600" rtl="0" algn="l">
              <a:lnSpc>
                <a:spcPct val="120000"/>
              </a:lnSpc>
              <a:spcBef>
                <a:spcPts val="1000"/>
              </a:spcBef>
              <a:spcAft>
                <a:spcPts val="0"/>
              </a:spcAft>
              <a:buClr>
                <a:schemeClr val="lt1"/>
              </a:buClr>
              <a:buSzPct val="125000"/>
              <a:buChar char="•"/>
            </a:pPr>
            <a:r>
              <a:rPr b="1" lang="sk-SK"/>
              <a:t>Evaluating</a:t>
            </a:r>
            <a:r>
              <a:rPr lang="sk-SK"/>
              <a:t> the credibility of sources and the validity of arguments.</a:t>
            </a:r>
            <a:endParaRPr/>
          </a:p>
          <a:p>
            <a:pPr indent="-228600" lvl="0" marL="228600" rtl="0" algn="l">
              <a:lnSpc>
                <a:spcPct val="120000"/>
              </a:lnSpc>
              <a:spcBef>
                <a:spcPts val="1000"/>
              </a:spcBef>
              <a:spcAft>
                <a:spcPts val="0"/>
              </a:spcAft>
              <a:buClr>
                <a:schemeClr val="lt1"/>
              </a:buClr>
              <a:buSzPct val="125000"/>
              <a:buChar char="•"/>
            </a:pPr>
            <a:r>
              <a:rPr b="1" lang="sk-SK"/>
              <a:t>Synthesizing </a:t>
            </a:r>
            <a:r>
              <a:rPr lang="sk-SK"/>
              <a:t>(combining) different pieces of information and ideas into a coherent understanding.    </a:t>
            </a:r>
            <a:endParaRPr/>
          </a:p>
          <a:p>
            <a:pPr indent="-228600" lvl="0" marL="228600" rtl="0" algn="l">
              <a:lnSpc>
                <a:spcPct val="120000"/>
              </a:lnSpc>
              <a:spcBef>
                <a:spcPts val="1000"/>
              </a:spcBef>
              <a:spcAft>
                <a:spcPts val="0"/>
              </a:spcAft>
              <a:buClr>
                <a:schemeClr val="lt1"/>
              </a:buClr>
              <a:buSzPct val="125000"/>
              <a:buChar char="•"/>
            </a:pPr>
            <a:r>
              <a:rPr b="1" lang="sk-SK"/>
              <a:t>Interpret</a:t>
            </a:r>
            <a:r>
              <a:rPr lang="sk-SK"/>
              <a:t> data and texts and determine their true meaning.</a:t>
            </a:r>
            <a:endParaRPr/>
          </a:p>
          <a:p>
            <a:pPr indent="-228600" lvl="0" marL="228600" rtl="0" algn="l">
              <a:lnSpc>
                <a:spcPct val="120000"/>
              </a:lnSpc>
              <a:spcBef>
                <a:spcPts val="1000"/>
              </a:spcBef>
              <a:spcAft>
                <a:spcPts val="0"/>
              </a:spcAft>
              <a:buClr>
                <a:schemeClr val="lt1"/>
              </a:buClr>
              <a:buSzPct val="125000"/>
              <a:buChar char="•"/>
            </a:pPr>
            <a:r>
              <a:rPr b="1" lang="sk-SK"/>
              <a:t>Justify</a:t>
            </a:r>
            <a:r>
              <a:rPr lang="sk-SK"/>
              <a:t> your own conclusions and be able to defend them.</a:t>
            </a:r>
            <a:endParaRPr/>
          </a:p>
          <a:p>
            <a:pPr indent="0" lvl="0" marL="0" rtl="0" algn="r">
              <a:lnSpc>
                <a:spcPct val="120000"/>
              </a:lnSpc>
              <a:spcBef>
                <a:spcPts val="1000"/>
              </a:spcBef>
              <a:spcAft>
                <a:spcPts val="0"/>
              </a:spcAft>
              <a:buClr>
                <a:schemeClr val="lt1"/>
              </a:buClr>
              <a:buSzPct val="125000"/>
              <a:buNone/>
            </a:pPr>
            <a:r>
              <a:rPr lang="sk-SK"/>
              <a:t>(Facione, 1990; Paul &amp; Elder, 2019; Demir, 2015; Gonsalves, 2024)</a:t>
            </a:r>
            <a:endParaRPr/>
          </a:p>
        </p:txBody>
      </p:sp>
      <p:sp>
        <p:nvSpPr>
          <p:cNvPr id="325" name="Google Shape;325;p5"/>
          <p:cNvSpPr txBox="1"/>
          <p:nvPr/>
        </p:nvSpPr>
        <p:spPr>
          <a:xfrm>
            <a:off x="495300" y="6117594"/>
            <a:ext cx="11696700" cy="877163"/>
          </a:xfrm>
          <a:prstGeom prst="rect">
            <a:avLst/>
          </a:prstGeom>
          <a:noFill/>
          <a:ln>
            <a:noFill/>
          </a:ln>
        </p:spPr>
        <p:txBody>
          <a:bodyPr anchorCtr="0" anchor="t" bIns="45700" lIns="91425" spcFirstLastPara="1" rIns="91425" wrap="square" tIns="45700">
            <a:spAutoFit/>
          </a:bodyPr>
          <a:lstStyle/>
          <a:p>
            <a:pPr indent="-171450" lvl="0" marL="171450" marR="0" rtl="0" algn="l">
              <a:spcBef>
                <a:spcPts val="0"/>
              </a:spcBef>
              <a:spcAft>
                <a:spcPts val="0"/>
              </a:spcAft>
              <a:buClr>
                <a:srgbClr val="7F7F7F"/>
              </a:buClr>
              <a:buSzPts val="1000"/>
              <a:buFont typeface="Arial"/>
              <a:buChar char="•"/>
            </a:pPr>
            <a:r>
              <a:rPr b="0" i="0" lang="sk-SK" sz="1000" u="none" cap="none" strike="noStrike">
                <a:solidFill>
                  <a:srgbClr val="7F7F7F"/>
                </a:solidFill>
                <a:latin typeface="Arial"/>
                <a:ea typeface="Arial"/>
                <a:cs typeface="Arial"/>
                <a:sym typeface="Arial"/>
              </a:rPr>
              <a:t>Demir, Sibel. Ä2015). Evaluation of Critical Thinking and Reflective Thinking Skills among  Science Teacher Candidates. In: Journal of Education and Practice. 2015, vol. 6, no.  18, pp. 17 – 21</a:t>
            </a:r>
            <a:endParaRPr/>
          </a:p>
          <a:p>
            <a:pPr indent="-171450" lvl="0" marL="171450" marR="0" rtl="0" algn="l">
              <a:spcBef>
                <a:spcPts val="0"/>
              </a:spcBef>
              <a:spcAft>
                <a:spcPts val="0"/>
              </a:spcAft>
              <a:buClr>
                <a:srgbClr val="7F7F7F"/>
              </a:buClr>
              <a:buSzPts val="1000"/>
              <a:buFont typeface="Arial"/>
              <a:buChar char="•"/>
            </a:pPr>
            <a:r>
              <a:rPr b="0" i="0" lang="sk-SK" sz="1000" u="none" cap="none" strike="noStrike">
                <a:solidFill>
                  <a:srgbClr val="7F7F7F"/>
                </a:solidFill>
                <a:latin typeface="Arial"/>
                <a:ea typeface="Arial"/>
                <a:cs typeface="Arial"/>
                <a:sym typeface="Arial"/>
              </a:rPr>
              <a:t>Facione, P. A. (1990). Critical Thinking: A Statement of Expert Consensus for  Purposes  of  Educational  Assessment  and  Instruction.  Millbrae:  The  California Academic Press.</a:t>
            </a:r>
            <a:endParaRPr/>
          </a:p>
          <a:p>
            <a:pPr indent="-171450" lvl="0" marL="171450" marR="0" rtl="0" algn="l">
              <a:spcBef>
                <a:spcPts val="0"/>
              </a:spcBef>
              <a:spcAft>
                <a:spcPts val="0"/>
              </a:spcAft>
              <a:buClr>
                <a:srgbClr val="7F7F7F"/>
              </a:buClr>
              <a:buSzPts val="1000"/>
              <a:buFont typeface="Arial"/>
              <a:buChar char="•"/>
            </a:pPr>
            <a:r>
              <a:rPr b="0" i="0" lang="sk-SK" sz="1000" u="none" cap="none" strike="noStrike">
                <a:solidFill>
                  <a:srgbClr val="7F7F7F"/>
                </a:solidFill>
                <a:latin typeface="Arial"/>
                <a:ea typeface="Arial"/>
                <a:cs typeface="Arial"/>
                <a:sym typeface="Arial"/>
              </a:rPr>
              <a:t>Gonsalves, A.  I. 2024.  Generative AI’s  impact  on  critical  thinking:  Revisiting Bloom’s taxonomy. https://doi.org/10.1177/02734753241305980.  </a:t>
            </a:r>
            <a:endParaRPr/>
          </a:p>
          <a:p>
            <a:pPr indent="-171450" lvl="0" marL="171450" marR="0" rtl="0" algn="l">
              <a:spcBef>
                <a:spcPts val="0"/>
              </a:spcBef>
              <a:spcAft>
                <a:spcPts val="0"/>
              </a:spcAft>
              <a:buClr>
                <a:srgbClr val="7F7F7F"/>
              </a:buClr>
              <a:buSzPts val="1000"/>
              <a:buFont typeface="Arial"/>
              <a:buChar char="•"/>
            </a:pPr>
            <a:r>
              <a:rPr b="0" i="0" lang="sk-SK" sz="1000" u="none" cap="none" strike="noStrike">
                <a:solidFill>
                  <a:srgbClr val="7F7F7F"/>
                </a:solidFill>
                <a:latin typeface="Arial"/>
                <a:ea typeface="Arial"/>
                <a:cs typeface="Arial"/>
                <a:sym typeface="Arial"/>
              </a:rPr>
              <a:t>Paul, R., &amp; Elder, L. (2019). The miniature guide to critical thinking concepts  and  tools.  Dillon  Beach,  CA:  Foundation  for  Critical  Thinking https://www.criticalthinking.org/files/Concepts_Tools.pdf</a:t>
            </a:r>
            <a:endParaRPr/>
          </a:p>
          <a:p>
            <a:pPr indent="0" lvl="0" marL="0" marR="0" rtl="0" algn="l">
              <a:spcBef>
                <a:spcPts val="0"/>
              </a:spcBef>
              <a:spcAft>
                <a:spcPts val="0"/>
              </a:spcAft>
              <a:buNone/>
            </a:pPr>
            <a:r>
              <a:t/>
            </a:r>
            <a:endParaRPr b="0" i="0" sz="1100" u="none" cap="none" strike="noStrike">
              <a:solidFill>
                <a:schemeClr val="lt1"/>
              </a:solidFill>
              <a:latin typeface="Arial"/>
              <a:ea typeface="Arial"/>
              <a:cs typeface="Arial"/>
              <a:sym typeface="Arial"/>
            </a:endParaRPr>
          </a:p>
        </p:txBody>
      </p:sp>
      <p:grpSp>
        <p:nvGrpSpPr>
          <p:cNvPr id="326" name="Google Shape;326;p5"/>
          <p:cNvGrpSpPr/>
          <p:nvPr/>
        </p:nvGrpSpPr>
        <p:grpSpPr>
          <a:xfrm>
            <a:off x="1142260" y="28280"/>
            <a:ext cx="9904305" cy="461914"/>
            <a:chOff x="846" y="0"/>
            <a:chExt cx="9904305" cy="461914"/>
          </a:xfrm>
        </p:grpSpPr>
        <p:sp>
          <p:nvSpPr>
            <p:cNvPr id="327" name="Google Shape;327;p5"/>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5"/>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AIM</a:t>
              </a:r>
              <a:endParaRPr/>
            </a:p>
          </p:txBody>
        </p:sp>
        <p:sp>
          <p:nvSpPr>
            <p:cNvPr id="329" name="Google Shape;329;p5"/>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5"/>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Older Adults</a:t>
              </a:r>
              <a:endParaRPr b="0" i="0" sz="1500" u="none" cap="none" strike="noStrike">
                <a:solidFill>
                  <a:schemeClr val="lt1"/>
                </a:solidFill>
                <a:latin typeface="Twentieth Century"/>
                <a:ea typeface="Twentieth Century"/>
                <a:cs typeface="Twentieth Century"/>
                <a:sym typeface="Twentieth Century"/>
              </a:endParaRPr>
            </a:p>
          </p:txBody>
        </p:sp>
        <p:sp>
          <p:nvSpPr>
            <p:cNvPr id="331" name="Google Shape;331;p5"/>
            <p:cNvSpPr/>
            <p:nvPr/>
          </p:nvSpPr>
          <p:spPr>
            <a:xfrm>
              <a:off x="2443003"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5"/>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Crithical Thinkng</a:t>
              </a:r>
              <a:endParaRPr b="0" i="0" sz="1500" u="none" cap="none" strike="noStrike">
                <a:solidFill>
                  <a:schemeClr val="lt1"/>
                </a:solidFill>
                <a:latin typeface="Twentieth Century"/>
                <a:ea typeface="Twentieth Century"/>
                <a:cs typeface="Twentieth Century"/>
                <a:sym typeface="Twentieth Century"/>
              </a:endParaRPr>
            </a:p>
          </p:txBody>
        </p:sp>
        <p:sp>
          <p:nvSpPr>
            <p:cNvPr id="333" name="Google Shape;333;p5"/>
            <p:cNvSpPr/>
            <p:nvPr/>
          </p:nvSpPr>
          <p:spPr>
            <a:xfrm>
              <a:off x="3664082"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5"/>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Identifying CT</a:t>
              </a:r>
              <a:endParaRPr/>
            </a:p>
          </p:txBody>
        </p:sp>
        <p:sp>
          <p:nvSpPr>
            <p:cNvPr id="335" name="Google Shape;335;p5"/>
            <p:cNvSpPr/>
            <p:nvPr/>
          </p:nvSpPr>
          <p:spPr>
            <a:xfrm>
              <a:off x="4885161"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5"/>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WGC</a:t>
              </a:r>
              <a:endParaRPr/>
            </a:p>
          </p:txBody>
        </p:sp>
        <p:sp>
          <p:nvSpPr>
            <p:cNvPr id="337" name="Google Shape;337;p5"/>
            <p:cNvSpPr/>
            <p:nvPr/>
          </p:nvSpPr>
          <p:spPr>
            <a:xfrm>
              <a:off x="6106240"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5"/>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Reserch Smple </a:t>
              </a:r>
              <a:endParaRPr/>
            </a:p>
          </p:txBody>
        </p:sp>
        <p:sp>
          <p:nvSpPr>
            <p:cNvPr id="339" name="Google Shape;339;p5"/>
            <p:cNvSpPr/>
            <p:nvPr/>
          </p:nvSpPr>
          <p:spPr>
            <a:xfrm>
              <a:off x="7327318"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5"/>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Procedure</a:t>
              </a:r>
              <a:endParaRPr b="0" i="0" sz="1500" u="none" cap="none" strike="noStrike">
                <a:solidFill>
                  <a:schemeClr val="lt1"/>
                </a:solidFill>
                <a:latin typeface="Twentieth Century"/>
                <a:ea typeface="Twentieth Century"/>
                <a:cs typeface="Twentieth Century"/>
                <a:sym typeface="Twentieth Century"/>
              </a:endParaRPr>
            </a:p>
          </p:txBody>
        </p:sp>
        <p:sp>
          <p:nvSpPr>
            <p:cNvPr id="341" name="Google Shape;341;p5"/>
            <p:cNvSpPr/>
            <p:nvPr/>
          </p:nvSpPr>
          <p:spPr>
            <a:xfrm>
              <a:off x="8548397"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5"/>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Results nd conclusion</a:t>
              </a:r>
              <a:endParaRPr b="0" i="0" sz="1500" u="none" cap="none" strike="noStrike">
                <a:solidFill>
                  <a:schemeClr val="lt1"/>
                </a:solidFill>
                <a:latin typeface="Twentieth Century"/>
                <a:ea typeface="Twentieth Century"/>
                <a:cs typeface="Twentieth Century"/>
                <a:sym typeface="Twentieth Century"/>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6"/>
          <p:cNvSpPr txBox="1"/>
          <p:nvPr>
            <p:ph type="title"/>
          </p:nvPr>
        </p:nvSpPr>
        <p:spPr>
          <a:xfrm>
            <a:off x="1141411" y="619126"/>
            <a:ext cx="9906000" cy="147796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b="1" lang="sk-SK"/>
              <a:t>TYPES OF METHODS </a:t>
            </a:r>
            <a:br>
              <a:rPr lang="sk-SK"/>
            </a:br>
            <a:r>
              <a:rPr lang="sk-SK" sz="2400"/>
              <a:t>FOR IDENTIFYING THE LEVEL OF CRITICAL THINKING</a:t>
            </a:r>
            <a:endParaRPr sz="2400"/>
          </a:p>
        </p:txBody>
      </p:sp>
      <p:sp>
        <p:nvSpPr>
          <p:cNvPr id="349" name="Google Shape;349;p6"/>
          <p:cNvSpPr txBox="1"/>
          <p:nvPr>
            <p:ph idx="1" type="body"/>
          </p:nvPr>
        </p:nvSpPr>
        <p:spPr>
          <a:xfrm>
            <a:off x="1141411" y="1902541"/>
            <a:ext cx="4649783" cy="8239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02060"/>
              </a:buClr>
              <a:buSzPts val="2500"/>
              <a:buNone/>
            </a:pPr>
            <a:r>
              <a:rPr b="1" lang="sk-SK" sz="2000">
                <a:solidFill>
                  <a:srgbClr val="002060"/>
                </a:solidFill>
              </a:rPr>
              <a:t>SELF-ASSESSMENT METHODS (INDIRECT ASSESSMENT)</a:t>
            </a:r>
            <a:endParaRPr/>
          </a:p>
        </p:txBody>
      </p:sp>
      <p:sp>
        <p:nvSpPr>
          <p:cNvPr id="350" name="Google Shape;350;p6"/>
          <p:cNvSpPr txBox="1"/>
          <p:nvPr>
            <p:ph idx="2" type="body"/>
          </p:nvPr>
        </p:nvSpPr>
        <p:spPr>
          <a:xfrm>
            <a:off x="1103306" y="2772647"/>
            <a:ext cx="4878391" cy="2717801"/>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rgbClr val="002060"/>
              </a:buClr>
              <a:buSzPts val="1750"/>
              <a:buChar char="•"/>
            </a:pPr>
            <a:r>
              <a:rPr b="1" lang="sk-SK" sz="1400">
                <a:solidFill>
                  <a:srgbClr val="002060"/>
                </a:solidFill>
              </a:rPr>
              <a:t>Critical Thinking Disposition Scale </a:t>
            </a:r>
            <a:r>
              <a:rPr lang="sk-SK" sz="1400">
                <a:solidFill>
                  <a:srgbClr val="002060"/>
                </a:solidFill>
              </a:rPr>
              <a:t>(Sosu, 2013; Bravo et al., 2021)</a:t>
            </a:r>
            <a:endParaRPr/>
          </a:p>
          <a:p>
            <a:pPr indent="0" lvl="0" marL="0" rtl="0" algn="l">
              <a:lnSpc>
                <a:spcPct val="120000"/>
              </a:lnSpc>
              <a:spcBef>
                <a:spcPts val="1000"/>
              </a:spcBef>
              <a:spcAft>
                <a:spcPts val="0"/>
              </a:spcAft>
              <a:buClr>
                <a:srgbClr val="002060"/>
              </a:buClr>
              <a:buSzPts val="1750"/>
              <a:buNone/>
            </a:pPr>
            <a:r>
              <a:rPr lang="sk-SK" sz="1400">
                <a:solidFill>
                  <a:srgbClr val="002060"/>
                </a:solidFill>
              </a:rPr>
              <a:t>was assumed to assess two dimensions: ‘critical openness’ (7 items) and ‘reflective skepticism” (4 items). Scores from the 11 items can be added up to obtain a total score, ranging from 11 to 55.</a:t>
            </a:r>
            <a:endParaRPr sz="1400">
              <a:solidFill>
                <a:srgbClr val="002060"/>
              </a:solidFill>
            </a:endParaRPr>
          </a:p>
        </p:txBody>
      </p:sp>
      <p:sp>
        <p:nvSpPr>
          <p:cNvPr id="351" name="Google Shape;351;p6"/>
          <p:cNvSpPr txBox="1"/>
          <p:nvPr>
            <p:ph idx="3" type="body"/>
          </p:nvPr>
        </p:nvSpPr>
        <p:spPr>
          <a:xfrm>
            <a:off x="6400807" y="1855132"/>
            <a:ext cx="4646602" cy="8239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02060"/>
              </a:buClr>
              <a:buSzPts val="2500"/>
              <a:buNone/>
            </a:pPr>
            <a:r>
              <a:rPr b="1" lang="sk-SK" sz="2000">
                <a:solidFill>
                  <a:srgbClr val="002060"/>
                </a:solidFill>
              </a:rPr>
              <a:t>PERFORMANCE EVALUATION (DIRECT EVALUATION)</a:t>
            </a:r>
            <a:endParaRPr/>
          </a:p>
        </p:txBody>
      </p:sp>
      <p:sp>
        <p:nvSpPr>
          <p:cNvPr id="352" name="Google Shape;352;p6"/>
          <p:cNvSpPr txBox="1"/>
          <p:nvPr>
            <p:ph idx="4" type="body"/>
          </p:nvPr>
        </p:nvSpPr>
        <p:spPr>
          <a:xfrm>
            <a:off x="6210305" y="2787847"/>
            <a:ext cx="5305424" cy="2717801"/>
          </a:xfrm>
          <a:prstGeom prst="rect">
            <a:avLst/>
          </a:prstGeom>
          <a:noFill/>
          <a:ln>
            <a:noFill/>
          </a:ln>
        </p:spPr>
        <p:txBody>
          <a:bodyPr anchorCtr="0" anchor="t" bIns="45700" lIns="91425" spcFirstLastPara="1" rIns="91425" wrap="square" tIns="45700">
            <a:noAutofit/>
          </a:bodyPr>
          <a:lstStyle/>
          <a:p>
            <a:pPr indent="-228600" lvl="0" marL="228600" rtl="0" algn="l">
              <a:lnSpc>
                <a:spcPct val="120000"/>
              </a:lnSpc>
              <a:spcBef>
                <a:spcPts val="0"/>
              </a:spcBef>
              <a:spcAft>
                <a:spcPts val="0"/>
              </a:spcAft>
              <a:buClr>
                <a:srgbClr val="002060"/>
              </a:buClr>
              <a:buSzPts val="1750"/>
              <a:buChar char="•"/>
            </a:pPr>
            <a:r>
              <a:rPr b="1" lang="sk-SK" sz="1400">
                <a:solidFill>
                  <a:srgbClr val="002060"/>
                </a:solidFill>
              </a:rPr>
              <a:t>Thinking Skills Assessment (TSA) </a:t>
            </a:r>
            <a:r>
              <a:rPr lang="sk-SK" sz="1400">
                <a:solidFill>
                  <a:srgbClr val="002060"/>
                </a:solidFill>
              </a:rPr>
              <a:t>The University of Cambridge ((UCLES, 2015) Summarising the main conclusion, drawing a conclusion, identifying an assumption, assessing the impact of additional evidence, detecting reasoning errors, matching arguments and applying principles. 25 items.</a:t>
            </a:r>
            <a:endParaRPr/>
          </a:p>
          <a:p>
            <a:pPr indent="-228600" lvl="0" marL="228600" rtl="0" algn="l">
              <a:lnSpc>
                <a:spcPct val="120000"/>
              </a:lnSpc>
              <a:spcBef>
                <a:spcPts val="1000"/>
              </a:spcBef>
              <a:spcAft>
                <a:spcPts val="0"/>
              </a:spcAft>
              <a:buClr>
                <a:srgbClr val="002060"/>
              </a:buClr>
              <a:buSzPts val="1750"/>
              <a:buChar char="•"/>
            </a:pPr>
            <a:r>
              <a:rPr b="1" lang="sk-SK" sz="1400">
                <a:solidFill>
                  <a:srgbClr val="002060"/>
                </a:solidFill>
              </a:rPr>
              <a:t>Rational-Experiential Inventory (REI) </a:t>
            </a:r>
            <a:r>
              <a:rPr lang="sk-SK" sz="1400">
                <a:solidFill>
                  <a:srgbClr val="002060"/>
                </a:solidFill>
              </a:rPr>
              <a:t>Pacini and Epstein, 1999): 40 items, two main scales: Rationality (20 items) and Experientiality (20 items).</a:t>
            </a:r>
            <a:endParaRPr/>
          </a:p>
          <a:p>
            <a:pPr indent="-228600" lvl="0" marL="228600" rtl="0" algn="l">
              <a:lnSpc>
                <a:spcPct val="120000"/>
              </a:lnSpc>
              <a:spcBef>
                <a:spcPts val="1000"/>
              </a:spcBef>
              <a:spcAft>
                <a:spcPts val="0"/>
              </a:spcAft>
              <a:buClr>
                <a:srgbClr val="002060"/>
              </a:buClr>
              <a:buSzPts val="1750"/>
              <a:buChar char="•"/>
            </a:pPr>
            <a:r>
              <a:rPr b="1" lang="sk-SK" sz="1400">
                <a:solidFill>
                  <a:srgbClr val="002060"/>
                </a:solidFill>
              </a:rPr>
              <a:t>Critical Thinking Test (CTT) </a:t>
            </a:r>
            <a:r>
              <a:rPr lang="sk-SK" sz="1400">
                <a:solidFill>
                  <a:srgbClr val="002060"/>
                </a:solidFill>
              </a:rPr>
              <a:t>The CTT contains 36 questions (Hanzlova, R., &amp; Kudrnáč, A. (2024), originality 40 (Sustekova et al., 2019; Vašek, 2016</a:t>
            </a:r>
            <a:r>
              <a:rPr lang="sk-SK" sz="1600">
                <a:solidFill>
                  <a:srgbClr val="002060"/>
                </a:solidFill>
              </a:rPr>
              <a:t>).</a:t>
            </a:r>
            <a:endParaRPr sz="1600">
              <a:solidFill>
                <a:srgbClr val="002060"/>
              </a:solidFill>
            </a:endParaRPr>
          </a:p>
        </p:txBody>
      </p:sp>
      <p:sp>
        <p:nvSpPr>
          <p:cNvPr id="353" name="Google Shape;353;p6"/>
          <p:cNvSpPr txBox="1"/>
          <p:nvPr/>
        </p:nvSpPr>
        <p:spPr>
          <a:xfrm>
            <a:off x="455125" y="6150114"/>
            <a:ext cx="11891365" cy="707886"/>
          </a:xfrm>
          <a:prstGeom prst="rect">
            <a:avLst/>
          </a:prstGeom>
          <a:noFill/>
          <a:ln>
            <a:noFill/>
          </a:ln>
        </p:spPr>
        <p:txBody>
          <a:bodyPr anchorCtr="0" anchor="t" bIns="45700" lIns="91425" spcFirstLastPara="1" rIns="91425" wrap="square" tIns="45700">
            <a:spAutoFit/>
          </a:bodyPr>
          <a:lstStyle/>
          <a:p>
            <a:pPr indent="-171450" lvl="0" marL="171450" marR="0" rtl="0" algn="l">
              <a:spcBef>
                <a:spcPts val="0"/>
              </a:spcBef>
              <a:spcAft>
                <a:spcPts val="0"/>
              </a:spcAft>
              <a:buClr>
                <a:srgbClr val="7F7F7F"/>
              </a:buClr>
              <a:buSzPts val="1000"/>
              <a:buFont typeface="Arial"/>
              <a:buChar char="•"/>
            </a:pPr>
            <a:r>
              <a:rPr b="0" i="0" lang="sk-SK" sz="1000" u="none" cap="none" strike="noStrike">
                <a:solidFill>
                  <a:srgbClr val="7F7F7F"/>
                </a:solidFill>
                <a:latin typeface="Twentieth Century"/>
                <a:ea typeface="Twentieth Century"/>
                <a:cs typeface="Twentieth Century"/>
                <a:sym typeface="Twentieth Century"/>
              </a:rPr>
              <a:t>Hanzlova, R., &amp; Kudrnáč, A. (2024). Developing critical thinking test for adolescents: A validity and reliability study from the Czech Republic. Thinking Skills and Creativity, 53, 101613.</a:t>
            </a:r>
            <a:endParaRPr b="0" i="0" sz="1000" u="none" cap="none" strike="noStrike">
              <a:solidFill>
                <a:srgbClr val="7F7F7F"/>
              </a:solidFill>
              <a:latin typeface="Twentieth Century"/>
              <a:ea typeface="Twentieth Century"/>
              <a:cs typeface="Twentieth Century"/>
              <a:sym typeface="Twentieth Century"/>
            </a:endParaRPr>
          </a:p>
          <a:p>
            <a:pPr indent="-171450" lvl="0" marL="171450" marR="0" rtl="0" algn="l">
              <a:spcBef>
                <a:spcPts val="0"/>
              </a:spcBef>
              <a:spcAft>
                <a:spcPts val="0"/>
              </a:spcAft>
              <a:buClr>
                <a:srgbClr val="7F7F7F"/>
              </a:buClr>
              <a:buSzPts val="1000"/>
              <a:buFont typeface="Arial"/>
              <a:buChar char="•"/>
            </a:pPr>
            <a:r>
              <a:rPr b="0" i="0" lang="sk-SK" sz="1000" u="none" cap="none" strike="noStrike">
                <a:solidFill>
                  <a:srgbClr val="7F7F7F"/>
                </a:solidFill>
                <a:latin typeface="Twentieth Century"/>
                <a:ea typeface="Twentieth Century"/>
                <a:cs typeface="Twentieth Century"/>
                <a:sym typeface="Twentieth Century"/>
              </a:rPr>
              <a:t>Sosu, E. M. (2013). The development and psychometric validation of a critical thinking disposition scale. Think. Skills Creativity 9, doi: 10.1016/j.tsc.2012.09.002</a:t>
            </a:r>
            <a:endParaRPr b="0" i="0" sz="1000" u="none" cap="none" strike="noStrike">
              <a:solidFill>
                <a:srgbClr val="7F7F7F"/>
              </a:solidFill>
              <a:latin typeface="Twentieth Century"/>
              <a:ea typeface="Twentieth Century"/>
              <a:cs typeface="Twentieth Century"/>
              <a:sym typeface="Twentieth Century"/>
            </a:endParaRPr>
          </a:p>
          <a:p>
            <a:pPr indent="-171450" lvl="0" marL="171450" marR="0" rtl="0" algn="l">
              <a:spcBef>
                <a:spcPts val="0"/>
              </a:spcBef>
              <a:spcAft>
                <a:spcPts val="0"/>
              </a:spcAft>
              <a:buClr>
                <a:srgbClr val="7F7F7F"/>
              </a:buClr>
              <a:buSzPts val="1000"/>
              <a:buFont typeface="Arial"/>
              <a:buChar char="•"/>
            </a:pPr>
            <a:r>
              <a:rPr b="0" i="0" lang="sk-SK" sz="1000" u="none" cap="none" strike="noStrike">
                <a:solidFill>
                  <a:srgbClr val="7F7F7F"/>
                </a:solidFill>
                <a:latin typeface="Twentieth Century"/>
                <a:ea typeface="Twentieth Century"/>
                <a:cs typeface="Twentieth Century"/>
                <a:sym typeface="Twentieth Century"/>
              </a:rPr>
              <a:t>Bravo, MJ., Galiana, L., Rodrigo, M.F., Navarro-Pérez, J.J. &amp; Oliver, A. (2021). An adaptation of the Critical Thinking Disposition Scale in Spanish youth, </a:t>
            </a:r>
            <a:r>
              <a:rPr b="0" i="1" lang="sk-SK" sz="1000" u="none" cap="none" strike="noStrike">
                <a:solidFill>
                  <a:srgbClr val="7F7F7F"/>
                </a:solidFill>
                <a:latin typeface="Twentieth Century"/>
                <a:ea typeface="Twentieth Century"/>
                <a:cs typeface="Twentieth Century"/>
                <a:sym typeface="Twentieth Century"/>
              </a:rPr>
              <a:t>Thinking Skills &amp; Creativity, </a:t>
            </a:r>
            <a:r>
              <a:rPr b="0" i="0" lang="sk-SK" sz="1000" u="none" cap="none" strike="noStrike">
                <a:solidFill>
                  <a:srgbClr val="7F7F7F"/>
                </a:solidFill>
                <a:latin typeface="Twentieth Century"/>
                <a:ea typeface="Twentieth Century"/>
                <a:cs typeface="Twentieth Century"/>
                <a:sym typeface="Twentieth Century"/>
              </a:rPr>
              <a:t>https://doi.org/10.1016/j.tsc.2020.100748 </a:t>
            </a:r>
            <a:endParaRPr/>
          </a:p>
          <a:p>
            <a:pPr indent="-171450" lvl="0" marL="171450" marR="0" rtl="0" algn="l">
              <a:spcBef>
                <a:spcPts val="0"/>
              </a:spcBef>
              <a:spcAft>
                <a:spcPts val="0"/>
              </a:spcAft>
              <a:buClr>
                <a:srgbClr val="7F7F7F"/>
              </a:buClr>
              <a:buSzPts val="1000"/>
              <a:buFont typeface="Arial"/>
              <a:buChar char="•"/>
            </a:pPr>
            <a:r>
              <a:rPr b="0" i="0" lang="sk-SK" sz="1000" u="none" cap="none" strike="noStrike">
                <a:solidFill>
                  <a:srgbClr val="7F7F7F"/>
                </a:solidFill>
                <a:latin typeface="Twentieth Century"/>
                <a:ea typeface="Twentieth Century"/>
                <a:cs typeface="Twentieth Century"/>
                <a:sym typeface="Twentieth Century"/>
              </a:rPr>
              <a:t>Pacini, R., Muir, F., &amp; Epstein, S. (1998). Depressive realism from the perspective of cognitive-experiential self-theory. Journal of Personality and Social Psychology, 74, 1056-1068.</a:t>
            </a:r>
            <a:endParaRPr b="0" i="0" sz="1000" u="none" cap="none" strike="noStrike">
              <a:solidFill>
                <a:srgbClr val="7F7F7F"/>
              </a:solidFill>
              <a:latin typeface="Twentieth Century"/>
              <a:ea typeface="Twentieth Century"/>
              <a:cs typeface="Twentieth Century"/>
              <a:sym typeface="Twentieth Century"/>
            </a:endParaRPr>
          </a:p>
        </p:txBody>
      </p:sp>
      <p:grpSp>
        <p:nvGrpSpPr>
          <p:cNvPr id="354" name="Google Shape;354;p6"/>
          <p:cNvGrpSpPr/>
          <p:nvPr/>
        </p:nvGrpSpPr>
        <p:grpSpPr>
          <a:xfrm>
            <a:off x="1142260" y="28280"/>
            <a:ext cx="9904305" cy="461914"/>
            <a:chOff x="846" y="0"/>
            <a:chExt cx="9904305" cy="461914"/>
          </a:xfrm>
        </p:grpSpPr>
        <p:sp>
          <p:nvSpPr>
            <p:cNvPr id="355" name="Google Shape;355;p6"/>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6"/>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AIM</a:t>
              </a:r>
              <a:endParaRPr/>
            </a:p>
          </p:txBody>
        </p:sp>
        <p:sp>
          <p:nvSpPr>
            <p:cNvPr id="357" name="Google Shape;357;p6"/>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6"/>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Older Adults</a:t>
              </a:r>
              <a:endParaRPr b="0" i="0" sz="1500" u="none" cap="none" strike="noStrike">
                <a:solidFill>
                  <a:schemeClr val="lt1"/>
                </a:solidFill>
                <a:latin typeface="Twentieth Century"/>
                <a:ea typeface="Twentieth Century"/>
                <a:cs typeface="Twentieth Century"/>
                <a:sym typeface="Twentieth Century"/>
              </a:endParaRPr>
            </a:p>
          </p:txBody>
        </p:sp>
        <p:sp>
          <p:nvSpPr>
            <p:cNvPr id="359" name="Google Shape;359;p6"/>
            <p:cNvSpPr/>
            <p:nvPr/>
          </p:nvSpPr>
          <p:spPr>
            <a:xfrm>
              <a:off x="2443003"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6"/>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Crithical Thinkng</a:t>
              </a:r>
              <a:endParaRPr b="0" i="0" sz="1500" u="none" cap="none" strike="noStrike">
                <a:solidFill>
                  <a:schemeClr val="lt1"/>
                </a:solidFill>
                <a:latin typeface="Twentieth Century"/>
                <a:ea typeface="Twentieth Century"/>
                <a:cs typeface="Twentieth Century"/>
                <a:sym typeface="Twentieth Century"/>
              </a:endParaRPr>
            </a:p>
          </p:txBody>
        </p:sp>
        <p:sp>
          <p:nvSpPr>
            <p:cNvPr id="361" name="Google Shape;361;p6"/>
            <p:cNvSpPr/>
            <p:nvPr/>
          </p:nvSpPr>
          <p:spPr>
            <a:xfrm>
              <a:off x="3664082"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6"/>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Identifying CT</a:t>
              </a:r>
              <a:endParaRPr/>
            </a:p>
          </p:txBody>
        </p:sp>
        <p:sp>
          <p:nvSpPr>
            <p:cNvPr id="363" name="Google Shape;363;p6"/>
            <p:cNvSpPr/>
            <p:nvPr/>
          </p:nvSpPr>
          <p:spPr>
            <a:xfrm>
              <a:off x="4885161"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6"/>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WGC</a:t>
              </a:r>
              <a:endParaRPr/>
            </a:p>
          </p:txBody>
        </p:sp>
        <p:sp>
          <p:nvSpPr>
            <p:cNvPr id="365" name="Google Shape;365;p6"/>
            <p:cNvSpPr/>
            <p:nvPr/>
          </p:nvSpPr>
          <p:spPr>
            <a:xfrm>
              <a:off x="6106240"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6"/>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Reserch Smple </a:t>
              </a:r>
              <a:endParaRPr/>
            </a:p>
          </p:txBody>
        </p:sp>
        <p:sp>
          <p:nvSpPr>
            <p:cNvPr id="367" name="Google Shape;367;p6"/>
            <p:cNvSpPr/>
            <p:nvPr/>
          </p:nvSpPr>
          <p:spPr>
            <a:xfrm>
              <a:off x="7327318"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6"/>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Procedure</a:t>
              </a:r>
              <a:endParaRPr b="0" i="0" sz="1500" u="none" cap="none" strike="noStrike">
                <a:solidFill>
                  <a:schemeClr val="lt1"/>
                </a:solidFill>
                <a:latin typeface="Twentieth Century"/>
                <a:ea typeface="Twentieth Century"/>
                <a:cs typeface="Twentieth Century"/>
                <a:sym typeface="Twentieth Century"/>
              </a:endParaRPr>
            </a:p>
          </p:txBody>
        </p:sp>
        <p:sp>
          <p:nvSpPr>
            <p:cNvPr id="369" name="Google Shape;369;p6"/>
            <p:cNvSpPr/>
            <p:nvPr/>
          </p:nvSpPr>
          <p:spPr>
            <a:xfrm>
              <a:off x="8548397"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6"/>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Results nd conclusion</a:t>
              </a:r>
              <a:endParaRPr b="0" i="0" sz="1500" u="none" cap="none" strike="noStrike">
                <a:solidFill>
                  <a:schemeClr val="lt1"/>
                </a:solidFill>
                <a:latin typeface="Twentieth Century"/>
                <a:ea typeface="Twentieth Century"/>
                <a:cs typeface="Twentieth Century"/>
                <a:sym typeface="Twentieth Century"/>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7"/>
          <p:cNvSpPr txBox="1"/>
          <p:nvPr>
            <p:ph type="title"/>
          </p:nvPr>
        </p:nvSpPr>
        <p:spPr>
          <a:xfrm>
            <a:off x="1360488" y="247043"/>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Twentieth Century"/>
              <a:buNone/>
            </a:pPr>
            <a:r>
              <a:rPr b="1" lang="sk-SK">
                <a:solidFill>
                  <a:srgbClr val="002060"/>
                </a:solidFill>
              </a:rPr>
              <a:t>WATSON-GLASER CRITICAL THINKING - TEST</a:t>
            </a:r>
            <a:endParaRPr b="1"/>
          </a:p>
        </p:txBody>
      </p:sp>
      <p:grpSp>
        <p:nvGrpSpPr>
          <p:cNvPr id="377" name="Google Shape;377;p7"/>
          <p:cNvGrpSpPr/>
          <p:nvPr/>
        </p:nvGrpSpPr>
        <p:grpSpPr>
          <a:xfrm>
            <a:off x="1200942" y="1466850"/>
            <a:ext cx="9790113" cy="5001685"/>
            <a:chOff x="-1" y="0"/>
            <a:chExt cx="9790113" cy="5001685"/>
          </a:xfrm>
        </p:grpSpPr>
        <p:sp>
          <p:nvSpPr>
            <p:cNvPr id="378" name="Google Shape;378;p7"/>
            <p:cNvSpPr/>
            <p:nvPr/>
          </p:nvSpPr>
          <p:spPr>
            <a:xfrm rot="-5400000">
              <a:off x="1197106" y="-1197106"/>
              <a:ext cx="2500842" cy="4895056"/>
            </a:xfrm>
            <a:prstGeom prst="round1Rect">
              <a:avLst>
                <a:gd fmla="val 16667"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7"/>
            <p:cNvSpPr txBox="1"/>
            <p:nvPr/>
          </p:nvSpPr>
          <p:spPr>
            <a:xfrm>
              <a:off x="0" y="0"/>
              <a:ext cx="4895056" cy="1875632"/>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Clr>
                  <a:schemeClr val="lt1"/>
                </a:buClr>
                <a:buSzPts val="1600"/>
                <a:buFont typeface="Twentieth Century"/>
                <a:buNone/>
              </a:pPr>
              <a:r>
                <a:rPr b="0" i="0" lang="sk-SK" sz="1600" u="none" cap="none" strike="noStrike">
                  <a:solidFill>
                    <a:schemeClr val="lt1"/>
                  </a:solidFill>
                  <a:latin typeface="Twentieth Century"/>
                  <a:ea typeface="Twentieth Century"/>
                  <a:cs typeface="Twentieth Century"/>
                  <a:sym typeface="Twentieth Century"/>
                </a:rPr>
                <a:t>POLAND</a:t>
              </a:r>
              <a:endParaRPr/>
            </a:p>
            <a:p>
              <a:pPr indent="0" lvl="0" marL="0" marR="0" rtl="0" algn="ctr">
                <a:lnSpc>
                  <a:spcPct val="90000"/>
                </a:lnSpc>
                <a:spcBef>
                  <a:spcPts val="560"/>
                </a:spcBef>
                <a:spcAft>
                  <a:spcPts val="0"/>
                </a:spcAft>
                <a:buClr>
                  <a:schemeClr val="lt1"/>
                </a:buClr>
                <a:buSzPts val="1600"/>
                <a:buFont typeface="Twentieth Century"/>
                <a:buNone/>
              </a:pPr>
              <a:r>
                <a:rPr b="0" i="0" lang="sk-SK" sz="1600" u="none" cap="none" strike="noStrike">
                  <a:solidFill>
                    <a:schemeClr val="lt1"/>
                  </a:solidFill>
                  <a:latin typeface="Twentieth Century"/>
                  <a:ea typeface="Twentieth Century"/>
                  <a:cs typeface="Twentieth Century"/>
                  <a:sym typeface="Twentieth Century"/>
                </a:rPr>
                <a:t> 0</a:t>
              </a:r>
              <a:endParaRPr/>
            </a:p>
            <a:p>
              <a:pPr indent="0" lvl="0" marL="0" marR="0" rtl="0" algn="ctr">
                <a:lnSpc>
                  <a:spcPct val="90000"/>
                </a:lnSpc>
                <a:spcBef>
                  <a:spcPts val="560"/>
                </a:spcBef>
                <a:spcAft>
                  <a:spcPts val="0"/>
                </a:spcAft>
                <a:buClr>
                  <a:schemeClr val="lt1"/>
                </a:buClr>
                <a:buSzPts val="1600"/>
                <a:buFont typeface="Twentieth Century"/>
                <a:buNone/>
              </a:pPr>
              <a:r>
                <a:t/>
              </a:r>
              <a:endParaRPr b="0" i="0" sz="1600" u="none" cap="none" strike="noStrike">
                <a:solidFill>
                  <a:schemeClr val="lt1"/>
                </a:solidFill>
                <a:latin typeface="Twentieth Century"/>
                <a:ea typeface="Twentieth Century"/>
                <a:cs typeface="Twentieth Century"/>
                <a:sym typeface="Twentieth Century"/>
              </a:endParaRPr>
            </a:p>
            <a:p>
              <a:pPr indent="0" lvl="0" marL="0" marR="0" rtl="0" algn="ctr">
                <a:lnSpc>
                  <a:spcPct val="90000"/>
                </a:lnSpc>
                <a:spcBef>
                  <a:spcPts val="560"/>
                </a:spcBef>
                <a:spcAft>
                  <a:spcPts val="0"/>
                </a:spcAft>
                <a:buClr>
                  <a:schemeClr val="lt1"/>
                </a:buClr>
                <a:buSzPts val="1600"/>
                <a:buFont typeface="Twentieth Century"/>
                <a:buNone/>
              </a:pPr>
              <a:r>
                <a:t/>
              </a:r>
              <a:endParaRPr b="0" i="0" sz="1600" u="none" cap="none" strike="noStrike">
                <a:solidFill>
                  <a:schemeClr val="lt1"/>
                </a:solidFill>
                <a:latin typeface="Twentieth Century"/>
                <a:ea typeface="Twentieth Century"/>
                <a:cs typeface="Twentieth Century"/>
                <a:sym typeface="Twentieth Century"/>
              </a:endParaRPr>
            </a:p>
          </p:txBody>
        </p:sp>
        <p:sp>
          <p:nvSpPr>
            <p:cNvPr id="380" name="Google Shape;380;p7"/>
            <p:cNvSpPr/>
            <p:nvPr/>
          </p:nvSpPr>
          <p:spPr>
            <a:xfrm>
              <a:off x="4895056" y="0"/>
              <a:ext cx="4895056" cy="2500842"/>
            </a:xfrm>
            <a:prstGeom prst="round1Rect">
              <a:avLst>
                <a:gd fmla="val 16667"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7"/>
            <p:cNvSpPr txBox="1"/>
            <p:nvPr/>
          </p:nvSpPr>
          <p:spPr>
            <a:xfrm>
              <a:off x="4895056" y="0"/>
              <a:ext cx="4895056" cy="1875632"/>
            </a:xfrm>
            <a:prstGeom prst="rect">
              <a:avLst/>
            </a:prstGeom>
            <a:noFill/>
            <a:ln>
              <a:noFill/>
            </a:ln>
          </p:spPr>
          <p:txBody>
            <a:bodyPr anchorCtr="0" anchor="ctr" bIns="113775" lIns="113775" spcFirstLastPara="1" rIns="113775" wrap="square" tIns="113775">
              <a:noAutofit/>
            </a:bodyPr>
            <a:lstStyle/>
            <a:p>
              <a:pPr indent="0" lvl="0" marL="0" marR="0" rtl="0" algn="ctr">
                <a:lnSpc>
                  <a:spcPct val="100000"/>
                </a:lnSpc>
                <a:spcBef>
                  <a:spcPts val="0"/>
                </a:spcBef>
                <a:spcAft>
                  <a:spcPts val="0"/>
                </a:spcAft>
                <a:buClr>
                  <a:schemeClr val="lt1"/>
                </a:buClr>
                <a:buSzPts val="1600"/>
                <a:buFont typeface="Twentieth Century"/>
                <a:buNone/>
              </a:pPr>
              <a:r>
                <a:rPr b="0" i="0" lang="sk-SK" sz="1600" u="none" cap="none" strike="noStrike">
                  <a:solidFill>
                    <a:schemeClr val="lt1"/>
                  </a:solidFill>
                  <a:latin typeface="Twentieth Century"/>
                  <a:ea typeface="Twentieth Century"/>
                  <a:cs typeface="Twentieth Century"/>
                  <a:sym typeface="Twentieth Century"/>
                </a:rPr>
                <a:t>SLOVAK REPUBLIC</a:t>
              </a:r>
              <a:endParaRPr/>
            </a:p>
            <a:p>
              <a:pPr indent="0" lvl="0" marL="0" marR="0" rtl="0" algn="ctr">
                <a:lnSpc>
                  <a:spcPct val="100000"/>
                </a:lnSpc>
                <a:spcBef>
                  <a:spcPts val="0"/>
                </a:spcBef>
                <a:spcAft>
                  <a:spcPts val="0"/>
                </a:spcAft>
                <a:buClr>
                  <a:schemeClr val="lt1"/>
                </a:buClr>
                <a:buSzPts val="1600"/>
                <a:buFont typeface="Twentieth Century"/>
                <a:buNone/>
              </a:pPr>
              <a:r>
                <a:t/>
              </a:r>
              <a:endParaRPr b="0" i="0" sz="1600" u="none" cap="none" strike="noStrike">
                <a:solidFill>
                  <a:schemeClr val="lt1"/>
                </a:solidFill>
                <a:latin typeface="Twentieth Century"/>
                <a:ea typeface="Twentieth Century"/>
                <a:cs typeface="Twentieth Century"/>
                <a:sym typeface="Twentieth Century"/>
              </a:endParaRPr>
            </a:p>
            <a:p>
              <a:pPr indent="0" lvl="0" marL="0" marR="0" rtl="0" algn="ctr">
                <a:lnSpc>
                  <a:spcPct val="100000"/>
                </a:lnSpc>
                <a:spcBef>
                  <a:spcPts val="0"/>
                </a:spcBef>
                <a:spcAft>
                  <a:spcPts val="0"/>
                </a:spcAft>
                <a:buClr>
                  <a:schemeClr val="lt1"/>
                </a:buClr>
                <a:buSzPts val="1600"/>
                <a:buFont typeface="Twentieth Century"/>
                <a:buNone/>
              </a:pPr>
              <a:r>
                <a:rPr b="0" i="0" lang="sk-SK" sz="1600" u="none" cap="none" strike="noStrike">
                  <a:solidFill>
                    <a:schemeClr val="lt1"/>
                  </a:solidFill>
                  <a:latin typeface="Twentieth Century"/>
                  <a:ea typeface="Twentieth Century"/>
                  <a:cs typeface="Twentieth Century"/>
                  <a:sym typeface="Twentieth Century"/>
                </a:rPr>
                <a:t>80-items version/Form C</a:t>
              </a:r>
              <a:endParaRPr/>
            </a:p>
            <a:p>
              <a:pPr indent="0" lvl="0" marL="0" marR="0" rtl="0" algn="ctr">
                <a:lnSpc>
                  <a:spcPct val="90000"/>
                </a:lnSpc>
                <a:spcBef>
                  <a:spcPts val="0"/>
                </a:spcBef>
                <a:spcAft>
                  <a:spcPts val="0"/>
                </a:spcAft>
                <a:buClr>
                  <a:schemeClr val="lt1"/>
                </a:buClr>
                <a:buSzPts val="1600"/>
                <a:buFont typeface="Twentieth Century"/>
                <a:buNone/>
              </a:pPr>
              <a:r>
                <a:rPr b="0" i="0" lang="sk-SK" sz="1600" u="none" cap="none" strike="noStrike">
                  <a:solidFill>
                    <a:schemeClr val="lt1"/>
                  </a:solidFill>
                  <a:latin typeface="Twentieth Century"/>
                  <a:ea typeface="Twentieth Century"/>
                  <a:cs typeface="Twentieth Century"/>
                  <a:sym typeface="Twentieth Century"/>
                </a:rPr>
                <a:t>Watson, G., &amp; Glaser, E. M.: </a:t>
              </a:r>
              <a:r>
                <a:rPr b="0" i="1" lang="sk-SK" sz="1600" u="none" cap="none" strike="noStrike">
                  <a:solidFill>
                    <a:schemeClr val="lt1"/>
                  </a:solidFill>
                  <a:latin typeface="Twentieth Century"/>
                  <a:ea typeface="Twentieth Century"/>
                  <a:cs typeface="Twentieth Century"/>
                  <a:sym typeface="Twentieth Century"/>
                </a:rPr>
                <a:t>Test hodnotenia kritického myslenia. Forma C</a:t>
              </a:r>
              <a:r>
                <a:rPr b="0" i="0" lang="sk-SK" sz="1600" u="none" cap="none" strike="noStrike">
                  <a:solidFill>
                    <a:schemeClr val="lt1"/>
                  </a:solidFill>
                  <a:latin typeface="Twentieth Century"/>
                  <a:ea typeface="Twentieth Century"/>
                  <a:cs typeface="Twentieth Century"/>
                  <a:sym typeface="Twentieth Century"/>
                </a:rPr>
                <a:t>. Bratislava: Psychodiagnostika, 2000</a:t>
              </a:r>
              <a:endParaRPr/>
            </a:p>
            <a:p>
              <a:pPr indent="0" lvl="0" marL="0" marR="0" rtl="0" algn="ctr">
                <a:lnSpc>
                  <a:spcPct val="90000"/>
                </a:lnSpc>
                <a:spcBef>
                  <a:spcPts val="560"/>
                </a:spcBef>
                <a:spcAft>
                  <a:spcPts val="0"/>
                </a:spcAft>
                <a:buClr>
                  <a:schemeClr val="lt1"/>
                </a:buClr>
                <a:buSzPts val="1600"/>
                <a:buFont typeface="Twentieth Century"/>
                <a:buNone/>
              </a:pPr>
              <a:r>
                <a:t/>
              </a:r>
              <a:endParaRPr b="0" i="0" sz="1600" u="none" cap="none" strike="noStrike">
                <a:solidFill>
                  <a:schemeClr val="lt1"/>
                </a:solidFill>
                <a:latin typeface="Twentieth Century"/>
                <a:ea typeface="Twentieth Century"/>
                <a:cs typeface="Twentieth Century"/>
                <a:sym typeface="Twentieth Century"/>
              </a:endParaRPr>
            </a:p>
          </p:txBody>
        </p:sp>
        <p:sp>
          <p:nvSpPr>
            <p:cNvPr id="382" name="Google Shape;382;p7"/>
            <p:cNvSpPr/>
            <p:nvPr/>
          </p:nvSpPr>
          <p:spPr>
            <a:xfrm rot="10800000">
              <a:off x="0" y="2500842"/>
              <a:ext cx="4895056" cy="2500842"/>
            </a:xfrm>
            <a:prstGeom prst="round1Rect">
              <a:avLst>
                <a:gd fmla="val 16667"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7"/>
            <p:cNvSpPr txBox="1"/>
            <p:nvPr/>
          </p:nvSpPr>
          <p:spPr>
            <a:xfrm>
              <a:off x="0" y="3126053"/>
              <a:ext cx="4895056" cy="1875632"/>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Clr>
                  <a:schemeClr val="lt1"/>
                </a:buClr>
                <a:buSzPts val="1600"/>
                <a:buFont typeface="Twentieth Century"/>
                <a:buNone/>
              </a:pPr>
              <a:r>
                <a:rPr b="0" i="0" lang="sk-SK" sz="1600" u="none" cap="none" strike="noStrike">
                  <a:solidFill>
                    <a:schemeClr val="lt1"/>
                  </a:solidFill>
                  <a:latin typeface="Twentieth Century"/>
                  <a:ea typeface="Twentieth Century"/>
                  <a:cs typeface="Twentieth Century"/>
                  <a:sym typeface="Twentieth Century"/>
                </a:rPr>
                <a:t>HUNGARY</a:t>
              </a:r>
              <a:endParaRPr/>
            </a:p>
            <a:p>
              <a:pPr indent="0" lvl="0" marL="0" marR="0" rtl="0" algn="ctr">
                <a:lnSpc>
                  <a:spcPct val="90000"/>
                </a:lnSpc>
                <a:spcBef>
                  <a:spcPts val="560"/>
                </a:spcBef>
                <a:spcAft>
                  <a:spcPts val="0"/>
                </a:spcAft>
                <a:buClr>
                  <a:schemeClr val="lt1"/>
                </a:buClr>
                <a:buSzPts val="1600"/>
                <a:buFont typeface="Twentieth Century"/>
                <a:buNone/>
              </a:pPr>
              <a:r>
                <a:rPr b="0" i="0" lang="sk-SK" sz="1600" u="none" cap="none" strike="noStrike">
                  <a:solidFill>
                    <a:schemeClr val="lt1"/>
                  </a:solidFill>
                  <a:latin typeface="Twentieth Century"/>
                  <a:ea typeface="Twentieth Century"/>
                  <a:cs typeface="Twentieth Century"/>
                  <a:sym typeface="Twentieth Century"/>
                </a:rPr>
                <a:t>0</a:t>
              </a:r>
              <a:endParaRPr/>
            </a:p>
          </p:txBody>
        </p:sp>
        <p:sp>
          <p:nvSpPr>
            <p:cNvPr id="384" name="Google Shape;384;p7"/>
            <p:cNvSpPr/>
            <p:nvPr/>
          </p:nvSpPr>
          <p:spPr>
            <a:xfrm rot="5400000">
              <a:off x="6092163" y="1303736"/>
              <a:ext cx="2500842" cy="4895056"/>
            </a:xfrm>
            <a:prstGeom prst="round1Rect">
              <a:avLst>
                <a:gd fmla="val 16667"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7"/>
            <p:cNvSpPr txBox="1"/>
            <p:nvPr/>
          </p:nvSpPr>
          <p:spPr>
            <a:xfrm>
              <a:off x="4895056" y="3126053"/>
              <a:ext cx="4895056" cy="1875632"/>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Clr>
                  <a:schemeClr val="lt1"/>
                </a:buClr>
                <a:buSzPts val="1600"/>
                <a:buFont typeface="Twentieth Century"/>
                <a:buNone/>
              </a:pPr>
              <a:r>
                <a:rPr b="0" i="0" lang="sk-SK" sz="1600" u="none" cap="none" strike="noStrike">
                  <a:solidFill>
                    <a:schemeClr val="lt1"/>
                  </a:solidFill>
                  <a:latin typeface="Twentieth Century"/>
                  <a:ea typeface="Twentieth Century"/>
                  <a:cs typeface="Twentieth Century"/>
                  <a:sym typeface="Twentieth Century"/>
                </a:rPr>
                <a:t>CZECH REPUBLIC</a:t>
              </a:r>
              <a:endParaRPr/>
            </a:p>
          </p:txBody>
        </p:sp>
        <p:sp>
          <p:nvSpPr>
            <p:cNvPr id="386" name="Google Shape;386;p7"/>
            <p:cNvSpPr/>
            <p:nvPr/>
          </p:nvSpPr>
          <p:spPr>
            <a:xfrm>
              <a:off x="3426539" y="1875632"/>
              <a:ext cx="2937033" cy="1250421"/>
            </a:xfrm>
            <a:prstGeom prst="roundRect">
              <a:avLst>
                <a:gd fmla="val 16667" name="adj"/>
              </a:avLst>
            </a:prstGeom>
            <a:solidFill>
              <a:srgbClr val="A8AFBA"/>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7"/>
            <p:cNvSpPr txBox="1"/>
            <p:nvPr/>
          </p:nvSpPr>
          <p:spPr>
            <a:xfrm>
              <a:off x="3487580" y="1936673"/>
              <a:ext cx="2814951" cy="1128339"/>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Twentieth Century"/>
                <a:buNone/>
              </a:pPr>
              <a:r>
                <a:rPr b="0" i="0" lang="sk-SK" sz="1600" u="none" cap="none" strike="noStrike">
                  <a:solidFill>
                    <a:schemeClr val="lt1"/>
                  </a:solidFill>
                  <a:latin typeface="Twentieth Century"/>
                  <a:ea typeface="Twentieth Century"/>
                  <a:cs typeface="Twentieth Century"/>
                  <a:sym typeface="Twentieth Century"/>
                </a:rPr>
                <a:t>WGCTT</a:t>
              </a:r>
              <a:endParaRPr/>
            </a:p>
          </p:txBody>
        </p:sp>
      </p:grpSp>
      <p:pic>
        <p:nvPicPr>
          <p:cNvPr descr="Obrázok, na ktorom je písmo, logo, grafika, symbol&#10;&#10;Obsah vygenerovaný pomocou AI môže byť nesprávny." id="388" name="Google Shape;388;p7"/>
          <p:cNvPicPr preferRelativeResize="0"/>
          <p:nvPr/>
        </p:nvPicPr>
        <p:blipFill rotWithShape="1">
          <a:blip r:embed="rId3">
            <a:alphaModFix/>
          </a:blip>
          <a:srcRect b="0" l="0" r="0" t="0"/>
          <a:stretch/>
        </p:blipFill>
        <p:spPr>
          <a:xfrm>
            <a:off x="2266950" y="3507317"/>
            <a:ext cx="2333625" cy="407458"/>
          </a:xfrm>
          <a:prstGeom prst="rect">
            <a:avLst/>
          </a:prstGeom>
          <a:noFill/>
          <a:ln>
            <a:noFill/>
          </a:ln>
        </p:spPr>
      </p:pic>
      <p:pic>
        <p:nvPicPr>
          <p:cNvPr descr="Obrázok, na ktorom je písmo, symbol, viacramenný svietnik&#10;&#10;Obsah vygenerovaný pomocou AI môže byť nesprávny." id="389" name="Google Shape;389;p7"/>
          <p:cNvPicPr preferRelativeResize="0"/>
          <p:nvPr/>
        </p:nvPicPr>
        <p:blipFill rotWithShape="1">
          <a:blip r:embed="rId4">
            <a:alphaModFix/>
          </a:blip>
          <a:srcRect b="0" l="0" r="0" t="0"/>
          <a:stretch/>
        </p:blipFill>
        <p:spPr>
          <a:xfrm>
            <a:off x="7710487" y="3383280"/>
            <a:ext cx="2214563" cy="531495"/>
          </a:xfrm>
          <a:prstGeom prst="rect">
            <a:avLst/>
          </a:prstGeom>
          <a:noFill/>
          <a:ln>
            <a:noFill/>
          </a:ln>
        </p:spPr>
      </p:pic>
      <p:pic>
        <p:nvPicPr>
          <p:cNvPr descr="Obrázok, na ktorom je písmo, text, snímka obrazovky, elektrická modrá&#10;&#10;Obsah vygenerovaný pomocou AI môže byť nesprávny." id="390" name="Google Shape;390;p7"/>
          <p:cNvPicPr preferRelativeResize="0"/>
          <p:nvPr/>
        </p:nvPicPr>
        <p:blipFill rotWithShape="1">
          <a:blip r:embed="rId5">
            <a:alphaModFix/>
          </a:blip>
          <a:srcRect b="0" l="0" r="0" t="0"/>
          <a:stretch/>
        </p:blipFill>
        <p:spPr>
          <a:xfrm>
            <a:off x="7698580" y="4088160"/>
            <a:ext cx="2214563" cy="552326"/>
          </a:xfrm>
          <a:prstGeom prst="rect">
            <a:avLst/>
          </a:prstGeom>
          <a:noFill/>
          <a:ln>
            <a:noFill/>
          </a:ln>
        </p:spPr>
      </p:pic>
      <p:pic>
        <p:nvPicPr>
          <p:cNvPr descr="Obrázok, na ktorom je text, snímka obrazovky, písmo, logo&#10;&#10;Obsah vygenerovaný pomocou AI môže byť nesprávny." id="391" name="Google Shape;391;p7"/>
          <p:cNvPicPr preferRelativeResize="0"/>
          <p:nvPr/>
        </p:nvPicPr>
        <p:blipFill rotWithShape="1">
          <a:blip r:embed="rId6">
            <a:alphaModFix/>
          </a:blip>
          <a:srcRect b="0" l="0" r="0" t="0"/>
          <a:stretch/>
        </p:blipFill>
        <p:spPr>
          <a:xfrm>
            <a:off x="2255222" y="2740055"/>
            <a:ext cx="2360272" cy="675379"/>
          </a:xfrm>
          <a:prstGeom prst="rect">
            <a:avLst/>
          </a:prstGeom>
          <a:noFill/>
          <a:ln>
            <a:noFill/>
          </a:ln>
        </p:spPr>
      </p:pic>
      <p:pic>
        <p:nvPicPr>
          <p:cNvPr descr="Obrázok, na ktorom je písmo, logo, text, grafika&#10;&#10;Obsah vygenerovaný pomocou AI môže byť nesprávny." id="392" name="Google Shape;392;p7"/>
          <p:cNvPicPr preferRelativeResize="0"/>
          <p:nvPr/>
        </p:nvPicPr>
        <p:blipFill rotWithShape="1">
          <a:blip r:embed="rId7">
            <a:alphaModFix/>
          </a:blip>
          <a:srcRect b="0" l="0" r="0" t="0"/>
          <a:stretch/>
        </p:blipFill>
        <p:spPr>
          <a:xfrm>
            <a:off x="2258055" y="4006657"/>
            <a:ext cx="2333625" cy="715332"/>
          </a:xfrm>
          <a:prstGeom prst="rect">
            <a:avLst/>
          </a:prstGeom>
          <a:noFill/>
          <a:ln>
            <a:noFill/>
          </a:ln>
        </p:spPr>
      </p:pic>
      <p:grpSp>
        <p:nvGrpSpPr>
          <p:cNvPr id="393" name="Google Shape;393;p7"/>
          <p:cNvGrpSpPr/>
          <p:nvPr/>
        </p:nvGrpSpPr>
        <p:grpSpPr>
          <a:xfrm>
            <a:off x="1142260" y="28280"/>
            <a:ext cx="9904305" cy="461914"/>
            <a:chOff x="846" y="0"/>
            <a:chExt cx="9904305" cy="461914"/>
          </a:xfrm>
        </p:grpSpPr>
        <p:sp>
          <p:nvSpPr>
            <p:cNvPr id="394" name="Google Shape;394;p7"/>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7"/>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AIM</a:t>
              </a:r>
              <a:endParaRPr/>
            </a:p>
          </p:txBody>
        </p:sp>
        <p:sp>
          <p:nvSpPr>
            <p:cNvPr id="396" name="Google Shape;396;p7"/>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7"/>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Older Adults</a:t>
              </a:r>
              <a:endParaRPr b="0" i="0" sz="1500" u="none" cap="none" strike="noStrike">
                <a:solidFill>
                  <a:schemeClr val="lt1"/>
                </a:solidFill>
                <a:latin typeface="Twentieth Century"/>
                <a:ea typeface="Twentieth Century"/>
                <a:cs typeface="Twentieth Century"/>
                <a:sym typeface="Twentieth Century"/>
              </a:endParaRPr>
            </a:p>
          </p:txBody>
        </p:sp>
        <p:sp>
          <p:nvSpPr>
            <p:cNvPr id="398" name="Google Shape;398;p7"/>
            <p:cNvSpPr/>
            <p:nvPr/>
          </p:nvSpPr>
          <p:spPr>
            <a:xfrm>
              <a:off x="2443003"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7"/>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Crithical Thinkng</a:t>
              </a:r>
              <a:endParaRPr b="0" i="0" sz="1500" u="none" cap="none" strike="noStrike">
                <a:solidFill>
                  <a:schemeClr val="lt1"/>
                </a:solidFill>
                <a:latin typeface="Twentieth Century"/>
                <a:ea typeface="Twentieth Century"/>
                <a:cs typeface="Twentieth Century"/>
                <a:sym typeface="Twentieth Century"/>
              </a:endParaRPr>
            </a:p>
          </p:txBody>
        </p:sp>
        <p:sp>
          <p:nvSpPr>
            <p:cNvPr id="400" name="Google Shape;400;p7"/>
            <p:cNvSpPr/>
            <p:nvPr/>
          </p:nvSpPr>
          <p:spPr>
            <a:xfrm>
              <a:off x="3664082"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7"/>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Identifying CT</a:t>
              </a:r>
              <a:endParaRPr/>
            </a:p>
          </p:txBody>
        </p:sp>
        <p:sp>
          <p:nvSpPr>
            <p:cNvPr id="402" name="Google Shape;402;p7"/>
            <p:cNvSpPr/>
            <p:nvPr/>
          </p:nvSpPr>
          <p:spPr>
            <a:xfrm>
              <a:off x="4885161"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7"/>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WGC</a:t>
              </a:r>
              <a:endParaRPr/>
            </a:p>
          </p:txBody>
        </p:sp>
        <p:sp>
          <p:nvSpPr>
            <p:cNvPr id="404" name="Google Shape;404;p7"/>
            <p:cNvSpPr/>
            <p:nvPr/>
          </p:nvSpPr>
          <p:spPr>
            <a:xfrm>
              <a:off x="6106240"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7"/>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Reserch Smple </a:t>
              </a:r>
              <a:endParaRPr/>
            </a:p>
          </p:txBody>
        </p:sp>
        <p:sp>
          <p:nvSpPr>
            <p:cNvPr id="406" name="Google Shape;406;p7"/>
            <p:cNvSpPr/>
            <p:nvPr/>
          </p:nvSpPr>
          <p:spPr>
            <a:xfrm>
              <a:off x="7327318"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7"/>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Procedure</a:t>
              </a:r>
              <a:endParaRPr b="0" i="0" sz="1500" u="none" cap="none" strike="noStrike">
                <a:solidFill>
                  <a:schemeClr val="lt1"/>
                </a:solidFill>
                <a:latin typeface="Twentieth Century"/>
                <a:ea typeface="Twentieth Century"/>
                <a:cs typeface="Twentieth Century"/>
                <a:sym typeface="Twentieth Century"/>
              </a:endParaRPr>
            </a:p>
          </p:txBody>
        </p:sp>
        <p:sp>
          <p:nvSpPr>
            <p:cNvPr id="408" name="Google Shape;408;p7"/>
            <p:cNvSpPr/>
            <p:nvPr/>
          </p:nvSpPr>
          <p:spPr>
            <a:xfrm>
              <a:off x="8548397"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7"/>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b="0" i="0" lang="sk-SK" sz="1500" u="none" cap="none" strike="noStrike">
                  <a:solidFill>
                    <a:schemeClr val="lt1"/>
                  </a:solidFill>
                  <a:latin typeface="Twentieth Century"/>
                  <a:ea typeface="Twentieth Century"/>
                  <a:cs typeface="Twentieth Century"/>
                  <a:sym typeface="Twentieth Century"/>
                </a:rPr>
                <a:t>Results nd conclusion</a:t>
              </a:r>
              <a:endParaRPr b="0" i="0" sz="1500" u="none" cap="none" strike="noStrike">
                <a:solidFill>
                  <a:schemeClr val="lt1"/>
                </a:solidFill>
                <a:latin typeface="Twentieth Century"/>
                <a:ea typeface="Twentieth Century"/>
                <a:cs typeface="Twentieth Century"/>
                <a:sym typeface="Twentieth Century"/>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8"/>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wentieth Century"/>
              <a:buNone/>
            </a:pPr>
            <a:r>
              <a:rPr b="1" lang="sk-SK"/>
              <a:t>TMELINE 1 AND TABLE 1: </a:t>
            </a:r>
            <a:br>
              <a:rPr b="1" lang="sk-SK"/>
            </a:br>
            <a:r>
              <a:rPr b="1" lang="sk-SK">
                <a:solidFill>
                  <a:srgbClr val="002060"/>
                </a:solidFill>
              </a:rPr>
              <a:t>WATSON-GLASER™ III CRITICAL THINKING - TEST </a:t>
            </a:r>
            <a:r>
              <a:rPr b="1" lang="sk-SK"/>
              <a:t>CONFIGURATION BY ITEM TYPE</a:t>
            </a:r>
            <a:endParaRPr/>
          </a:p>
        </p:txBody>
      </p:sp>
      <p:pic>
        <p:nvPicPr>
          <p:cNvPr id="415" name="Google Shape;415;p8"/>
          <p:cNvPicPr preferRelativeResize="0"/>
          <p:nvPr/>
        </p:nvPicPr>
        <p:blipFill rotWithShape="1">
          <a:blip r:embed="rId3">
            <a:alphaModFix/>
          </a:blip>
          <a:srcRect b="0" l="0" r="0" t="0"/>
          <a:stretch/>
        </p:blipFill>
        <p:spPr>
          <a:xfrm>
            <a:off x="1141414" y="2249488"/>
            <a:ext cx="2167843" cy="284776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16" name="Google Shape;416;p8"/>
          <p:cNvPicPr preferRelativeResize="0"/>
          <p:nvPr/>
        </p:nvPicPr>
        <p:blipFill rotWithShape="1">
          <a:blip r:embed="rId4">
            <a:alphaModFix/>
          </a:blip>
          <a:srcRect b="0" l="0" r="0" t="10041"/>
          <a:stretch/>
        </p:blipFill>
        <p:spPr>
          <a:xfrm>
            <a:off x="4068355" y="2167482"/>
            <a:ext cx="6979056" cy="2996701"/>
          </a:xfrm>
          <a:prstGeom prst="rect">
            <a:avLst/>
          </a:prstGeom>
          <a:noFill/>
          <a:ln cap="flat" cmpd="sng" w="9525">
            <a:solidFill>
              <a:srgbClr val="0E3554"/>
            </a:solidFill>
            <a:prstDash val="solid"/>
            <a:round/>
            <a:headEnd len="sm" w="sm" type="none"/>
            <a:tailEnd len="sm" w="sm" type="none"/>
          </a:ln>
        </p:spPr>
      </p:pic>
      <p:sp>
        <p:nvSpPr>
          <p:cNvPr id="417" name="Google Shape;417;p8"/>
          <p:cNvSpPr txBox="1"/>
          <p:nvPr/>
        </p:nvSpPr>
        <p:spPr>
          <a:xfrm>
            <a:off x="1141413" y="5934670"/>
            <a:ext cx="9905998"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sk-SK" sz="1800" u="none" cap="none" strike="noStrike">
                <a:solidFill>
                  <a:schemeClr val="lt1"/>
                </a:solidFill>
                <a:latin typeface="Twentieth Century"/>
                <a:ea typeface="Twentieth Century"/>
                <a:cs typeface="Twentieth Century"/>
                <a:sym typeface="Twentieth Century"/>
              </a:rPr>
              <a:t>Source: </a:t>
            </a:r>
            <a:r>
              <a:rPr b="0" i="0" lang="sk-SK" sz="1800" u="none" cap="none" strike="noStrike">
                <a:solidFill>
                  <a:schemeClr val="lt1"/>
                </a:solidFill>
                <a:latin typeface="Twentieth Century"/>
                <a:ea typeface="Twentieth Century"/>
                <a:cs typeface="Twentieth Century"/>
                <a:sym typeface="Twentieth Century"/>
              </a:rPr>
              <a:t>Watson-Glaser™ III Critical Thinking Appraisal User's Guide and Technical Manual Goodwin Watson and Edward M. Glaser, 2018, s. 23</a:t>
            </a:r>
            <a:endParaRPr sz="1800">
              <a:solidFill>
                <a:schemeClr val="lt1"/>
              </a:solidFill>
              <a:latin typeface="Twentieth Century"/>
              <a:ea typeface="Twentieth Century"/>
              <a:cs typeface="Twentieth Century"/>
              <a:sym typeface="Twentieth Century"/>
            </a:endParaRPr>
          </a:p>
        </p:txBody>
      </p:sp>
      <p:grpSp>
        <p:nvGrpSpPr>
          <p:cNvPr id="418" name="Google Shape;418;p8"/>
          <p:cNvGrpSpPr/>
          <p:nvPr/>
        </p:nvGrpSpPr>
        <p:grpSpPr>
          <a:xfrm>
            <a:off x="1142260" y="28280"/>
            <a:ext cx="9904305" cy="461914"/>
            <a:chOff x="846" y="0"/>
            <a:chExt cx="9904305" cy="461914"/>
          </a:xfrm>
        </p:grpSpPr>
        <p:sp>
          <p:nvSpPr>
            <p:cNvPr id="419" name="Google Shape;419;p8"/>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8"/>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AIM</a:t>
              </a:r>
              <a:endParaRPr/>
            </a:p>
          </p:txBody>
        </p:sp>
        <p:sp>
          <p:nvSpPr>
            <p:cNvPr id="421" name="Google Shape;421;p8"/>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8"/>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Older Adults</a:t>
              </a:r>
              <a:endParaRPr sz="1500">
                <a:solidFill>
                  <a:schemeClr val="lt1"/>
                </a:solidFill>
                <a:latin typeface="Twentieth Century"/>
                <a:ea typeface="Twentieth Century"/>
                <a:cs typeface="Twentieth Century"/>
                <a:sym typeface="Twentieth Century"/>
              </a:endParaRPr>
            </a:p>
          </p:txBody>
        </p:sp>
        <p:sp>
          <p:nvSpPr>
            <p:cNvPr id="423" name="Google Shape;423;p8"/>
            <p:cNvSpPr/>
            <p:nvPr/>
          </p:nvSpPr>
          <p:spPr>
            <a:xfrm>
              <a:off x="2443003"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8"/>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Crithical Thinkng</a:t>
              </a:r>
              <a:endParaRPr sz="1500">
                <a:solidFill>
                  <a:schemeClr val="lt1"/>
                </a:solidFill>
                <a:latin typeface="Twentieth Century"/>
                <a:ea typeface="Twentieth Century"/>
                <a:cs typeface="Twentieth Century"/>
                <a:sym typeface="Twentieth Century"/>
              </a:endParaRPr>
            </a:p>
          </p:txBody>
        </p:sp>
        <p:sp>
          <p:nvSpPr>
            <p:cNvPr id="425" name="Google Shape;425;p8"/>
            <p:cNvSpPr/>
            <p:nvPr/>
          </p:nvSpPr>
          <p:spPr>
            <a:xfrm>
              <a:off x="3664082"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8"/>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Identifying CT</a:t>
              </a:r>
              <a:endParaRPr/>
            </a:p>
          </p:txBody>
        </p:sp>
        <p:sp>
          <p:nvSpPr>
            <p:cNvPr id="427" name="Google Shape;427;p8"/>
            <p:cNvSpPr/>
            <p:nvPr/>
          </p:nvSpPr>
          <p:spPr>
            <a:xfrm>
              <a:off x="4885161"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8"/>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WGC</a:t>
              </a:r>
              <a:endParaRPr/>
            </a:p>
          </p:txBody>
        </p:sp>
        <p:sp>
          <p:nvSpPr>
            <p:cNvPr id="429" name="Google Shape;429;p8"/>
            <p:cNvSpPr/>
            <p:nvPr/>
          </p:nvSpPr>
          <p:spPr>
            <a:xfrm>
              <a:off x="6106240"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8"/>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Reserch Smple </a:t>
              </a:r>
              <a:endParaRPr/>
            </a:p>
          </p:txBody>
        </p:sp>
        <p:sp>
          <p:nvSpPr>
            <p:cNvPr id="431" name="Google Shape;431;p8"/>
            <p:cNvSpPr/>
            <p:nvPr/>
          </p:nvSpPr>
          <p:spPr>
            <a:xfrm>
              <a:off x="7327318"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8"/>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Procedure</a:t>
              </a:r>
              <a:endParaRPr sz="1500">
                <a:solidFill>
                  <a:schemeClr val="lt1"/>
                </a:solidFill>
                <a:latin typeface="Twentieth Century"/>
                <a:ea typeface="Twentieth Century"/>
                <a:cs typeface="Twentieth Century"/>
                <a:sym typeface="Twentieth Century"/>
              </a:endParaRPr>
            </a:p>
          </p:txBody>
        </p:sp>
        <p:sp>
          <p:nvSpPr>
            <p:cNvPr id="433" name="Google Shape;433;p8"/>
            <p:cNvSpPr/>
            <p:nvPr/>
          </p:nvSpPr>
          <p:spPr>
            <a:xfrm>
              <a:off x="8548397"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8"/>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Results nd conclusion</a:t>
              </a:r>
              <a:endParaRPr sz="1500">
                <a:solidFill>
                  <a:schemeClr val="lt1"/>
                </a:solidFill>
                <a:latin typeface="Twentieth Century"/>
                <a:ea typeface="Twentieth Century"/>
                <a:cs typeface="Twentieth Century"/>
                <a:sym typeface="Twentieth Century"/>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9"/>
          <p:cNvSpPr txBox="1"/>
          <p:nvPr>
            <p:ph type="title"/>
          </p:nvPr>
        </p:nvSpPr>
        <p:spPr>
          <a:xfrm>
            <a:off x="1143001" y="582271"/>
            <a:ext cx="9905998" cy="147857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wentieth Century"/>
              <a:buNone/>
            </a:pPr>
            <a:r>
              <a:rPr lang="sk-SK"/>
              <a:t>SCHEME 1: THREE-FACTOR MODEL FOR SUBTESTS AND TESTLETS (N = 306)</a:t>
            </a:r>
            <a:br>
              <a:rPr b="1" lang="sk-SK">
                <a:solidFill>
                  <a:srgbClr val="000000"/>
                </a:solidFill>
                <a:latin typeface="Calibri"/>
                <a:ea typeface="Calibri"/>
                <a:cs typeface="Calibri"/>
                <a:sym typeface="Calibri"/>
              </a:rPr>
            </a:br>
            <a:endParaRPr/>
          </a:p>
        </p:txBody>
      </p:sp>
      <p:pic>
        <p:nvPicPr>
          <p:cNvPr id="440" name="Google Shape;440;p9"/>
          <p:cNvPicPr preferRelativeResize="0"/>
          <p:nvPr>
            <p:ph idx="1" type="body"/>
          </p:nvPr>
        </p:nvPicPr>
        <p:blipFill rotWithShape="1">
          <a:blip r:embed="rId3">
            <a:alphaModFix/>
          </a:blip>
          <a:srcRect b="0" l="0" r="0" t="0"/>
          <a:stretch/>
        </p:blipFill>
        <p:spPr>
          <a:xfrm>
            <a:off x="3588981" y="1759183"/>
            <a:ext cx="4610795" cy="3792905"/>
          </a:xfrm>
          <a:prstGeom prst="rect">
            <a:avLst/>
          </a:prstGeom>
          <a:noFill/>
          <a:ln cap="flat" cmpd="sng" w="9525">
            <a:solidFill>
              <a:schemeClr val="dk1"/>
            </a:solidFill>
            <a:prstDash val="solid"/>
            <a:round/>
            <a:headEnd len="sm" w="sm" type="none"/>
            <a:tailEnd len="sm" w="sm" type="none"/>
          </a:ln>
        </p:spPr>
      </p:pic>
      <p:sp>
        <p:nvSpPr>
          <p:cNvPr id="441" name="Google Shape;441;p9"/>
          <p:cNvSpPr txBox="1"/>
          <p:nvPr/>
        </p:nvSpPr>
        <p:spPr>
          <a:xfrm>
            <a:off x="1141413" y="6211669"/>
            <a:ext cx="1018226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k-SK" sz="1800">
                <a:solidFill>
                  <a:schemeClr val="lt1"/>
                </a:solidFill>
                <a:latin typeface="Twentieth Century"/>
                <a:ea typeface="Twentieth Century"/>
                <a:cs typeface="Twentieth Century"/>
                <a:sym typeface="Twentieth Century"/>
              </a:rPr>
              <a:t>Source: </a:t>
            </a:r>
            <a:r>
              <a:rPr lang="sk-SK" sz="1800">
                <a:solidFill>
                  <a:schemeClr val="lt1"/>
                </a:solidFill>
                <a:latin typeface="Twentieth Century"/>
                <a:ea typeface="Twentieth Century"/>
                <a:cs typeface="Twentieth Century"/>
                <a:sym typeface="Twentieth Century"/>
              </a:rPr>
              <a:t>Watson-Glaser™ III Critical Thinking Appraisal User's Guide and Technical Manual Goodwin Watson and Edward M. Glaser, 2018, s. 23</a:t>
            </a:r>
            <a:endParaRPr sz="1800">
              <a:solidFill>
                <a:schemeClr val="lt1"/>
              </a:solidFill>
              <a:latin typeface="Twentieth Century"/>
              <a:ea typeface="Twentieth Century"/>
              <a:cs typeface="Twentieth Century"/>
              <a:sym typeface="Twentieth Century"/>
            </a:endParaRPr>
          </a:p>
        </p:txBody>
      </p:sp>
      <p:grpSp>
        <p:nvGrpSpPr>
          <p:cNvPr id="442" name="Google Shape;442;p9"/>
          <p:cNvGrpSpPr/>
          <p:nvPr/>
        </p:nvGrpSpPr>
        <p:grpSpPr>
          <a:xfrm>
            <a:off x="1142260" y="28280"/>
            <a:ext cx="9904305" cy="461914"/>
            <a:chOff x="846" y="0"/>
            <a:chExt cx="9904305" cy="461914"/>
          </a:xfrm>
        </p:grpSpPr>
        <p:sp>
          <p:nvSpPr>
            <p:cNvPr id="443" name="Google Shape;443;p9"/>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9"/>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AIM</a:t>
              </a:r>
              <a:endParaRPr/>
            </a:p>
          </p:txBody>
        </p:sp>
        <p:sp>
          <p:nvSpPr>
            <p:cNvPr id="445" name="Google Shape;445;p9"/>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9"/>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Older Adults</a:t>
              </a:r>
              <a:endParaRPr sz="1500">
                <a:solidFill>
                  <a:schemeClr val="lt1"/>
                </a:solidFill>
                <a:latin typeface="Twentieth Century"/>
                <a:ea typeface="Twentieth Century"/>
                <a:cs typeface="Twentieth Century"/>
                <a:sym typeface="Twentieth Century"/>
              </a:endParaRPr>
            </a:p>
          </p:txBody>
        </p:sp>
        <p:sp>
          <p:nvSpPr>
            <p:cNvPr id="447" name="Google Shape;447;p9"/>
            <p:cNvSpPr/>
            <p:nvPr/>
          </p:nvSpPr>
          <p:spPr>
            <a:xfrm>
              <a:off x="2443003"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9"/>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Crithical Thinkng</a:t>
              </a:r>
              <a:endParaRPr sz="1500">
                <a:solidFill>
                  <a:schemeClr val="lt1"/>
                </a:solidFill>
                <a:latin typeface="Twentieth Century"/>
                <a:ea typeface="Twentieth Century"/>
                <a:cs typeface="Twentieth Century"/>
                <a:sym typeface="Twentieth Century"/>
              </a:endParaRPr>
            </a:p>
          </p:txBody>
        </p:sp>
        <p:sp>
          <p:nvSpPr>
            <p:cNvPr id="449" name="Google Shape;449;p9"/>
            <p:cNvSpPr/>
            <p:nvPr/>
          </p:nvSpPr>
          <p:spPr>
            <a:xfrm>
              <a:off x="3664082"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9"/>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Identifying CT</a:t>
              </a:r>
              <a:endParaRPr/>
            </a:p>
          </p:txBody>
        </p:sp>
        <p:sp>
          <p:nvSpPr>
            <p:cNvPr id="451" name="Google Shape;451;p9"/>
            <p:cNvSpPr/>
            <p:nvPr/>
          </p:nvSpPr>
          <p:spPr>
            <a:xfrm>
              <a:off x="4885161"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9"/>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WGC</a:t>
              </a:r>
              <a:endParaRPr/>
            </a:p>
          </p:txBody>
        </p:sp>
        <p:sp>
          <p:nvSpPr>
            <p:cNvPr id="453" name="Google Shape;453;p9"/>
            <p:cNvSpPr/>
            <p:nvPr/>
          </p:nvSpPr>
          <p:spPr>
            <a:xfrm>
              <a:off x="6106240"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9"/>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Reserch Smple </a:t>
              </a:r>
              <a:endParaRPr/>
            </a:p>
          </p:txBody>
        </p:sp>
        <p:sp>
          <p:nvSpPr>
            <p:cNvPr id="455" name="Google Shape;455;p9"/>
            <p:cNvSpPr/>
            <p:nvPr/>
          </p:nvSpPr>
          <p:spPr>
            <a:xfrm>
              <a:off x="7327318"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9"/>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Procedure</a:t>
              </a:r>
              <a:endParaRPr sz="1500">
                <a:solidFill>
                  <a:schemeClr val="lt1"/>
                </a:solidFill>
                <a:latin typeface="Twentieth Century"/>
                <a:ea typeface="Twentieth Century"/>
                <a:cs typeface="Twentieth Century"/>
                <a:sym typeface="Twentieth Century"/>
              </a:endParaRPr>
            </a:p>
          </p:txBody>
        </p:sp>
        <p:sp>
          <p:nvSpPr>
            <p:cNvPr id="457" name="Google Shape;457;p9"/>
            <p:cNvSpPr/>
            <p:nvPr/>
          </p:nvSpPr>
          <p:spPr>
            <a:xfrm>
              <a:off x="8548397"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9"/>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Results nd conclusion</a:t>
              </a:r>
              <a:endParaRPr sz="1500">
                <a:solidFill>
                  <a:schemeClr val="lt1"/>
                </a:solidFill>
                <a:latin typeface="Twentieth Century"/>
                <a:ea typeface="Twentieth Century"/>
                <a:cs typeface="Twentieth Century"/>
                <a:sym typeface="Twentieth Century"/>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10"/>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b="1" lang="sk-SK"/>
              <a:t>RESEARCH SAMPLE</a:t>
            </a:r>
            <a:endParaRPr/>
          </a:p>
        </p:txBody>
      </p:sp>
      <p:sp>
        <p:nvSpPr>
          <p:cNvPr id="464" name="Google Shape;464;p10"/>
          <p:cNvSpPr txBox="1"/>
          <p:nvPr>
            <p:ph idx="1" type="body"/>
          </p:nvPr>
        </p:nvSpPr>
        <p:spPr>
          <a:xfrm>
            <a:off x="1141412" y="2249487"/>
            <a:ext cx="8129809" cy="3541714"/>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120000"/>
              </a:lnSpc>
              <a:spcBef>
                <a:spcPts val="0"/>
              </a:spcBef>
              <a:spcAft>
                <a:spcPts val="0"/>
              </a:spcAft>
              <a:buClr>
                <a:schemeClr val="lt1"/>
              </a:buClr>
              <a:buSzPts val="3000"/>
              <a:buChar char="•"/>
            </a:pPr>
            <a:r>
              <a:rPr lang="sk-SK"/>
              <a:t>Age 22,83, sd 1,82, min. 19, max. 36</a:t>
            </a:r>
            <a:endParaRPr/>
          </a:p>
          <a:p>
            <a:pPr indent="-228600" lvl="0" marL="228600" rtl="0" algn="l">
              <a:lnSpc>
                <a:spcPct val="120000"/>
              </a:lnSpc>
              <a:spcBef>
                <a:spcPts val="1000"/>
              </a:spcBef>
              <a:spcAft>
                <a:spcPts val="0"/>
              </a:spcAft>
              <a:buClr>
                <a:schemeClr val="lt1"/>
              </a:buClr>
              <a:buSzPts val="3000"/>
              <a:buChar char="•"/>
            </a:pPr>
            <a:r>
              <a:rPr b="1" lang="sk-SK"/>
              <a:t>N=158</a:t>
            </a:r>
            <a:endParaRPr/>
          </a:p>
          <a:p>
            <a:pPr indent="-228600" lvl="0" marL="228600" rtl="0" algn="l">
              <a:lnSpc>
                <a:spcPct val="120000"/>
              </a:lnSpc>
              <a:spcBef>
                <a:spcPts val="1000"/>
              </a:spcBef>
              <a:spcAft>
                <a:spcPts val="0"/>
              </a:spcAft>
              <a:buClr>
                <a:schemeClr val="lt1"/>
              </a:buClr>
              <a:buSzPts val="3000"/>
              <a:buChar char="•"/>
            </a:pPr>
            <a:r>
              <a:rPr lang="sk-SK"/>
              <a:t>Females N</a:t>
            </a:r>
            <a:r>
              <a:rPr baseline="-25000" lang="sk-SK"/>
              <a:t>ž</a:t>
            </a:r>
            <a:r>
              <a:rPr lang="sk-SK"/>
              <a:t>=121</a:t>
            </a:r>
            <a:endParaRPr/>
          </a:p>
          <a:p>
            <a:pPr indent="-228600" lvl="0" marL="228600" rtl="0" algn="l">
              <a:lnSpc>
                <a:spcPct val="120000"/>
              </a:lnSpc>
              <a:spcBef>
                <a:spcPts val="1000"/>
              </a:spcBef>
              <a:spcAft>
                <a:spcPts val="0"/>
              </a:spcAft>
              <a:buClr>
                <a:schemeClr val="lt1"/>
              </a:buClr>
              <a:buSzPts val="3000"/>
              <a:buChar char="•"/>
            </a:pPr>
            <a:r>
              <a:rPr lang="sk-SK"/>
              <a:t>Males N</a:t>
            </a:r>
            <a:r>
              <a:rPr baseline="-25000" lang="sk-SK"/>
              <a:t>M</a:t>
            </a:r>
            <a:r>
              <a:rPr lang="sk-SK"/>
              <a:t>=37</a:t>
            </a:r>
            <a:endParaRPr/>
          </a:p>
          <a:p>
            <a:pPr indent="-228600" lvl="0" marL="228600" rtl="0" algn="l">
              <a:lnSpc>
                <a:spcPct val="120000"/>
              </a:lnSpc>
              <a:spcBef>
                <a:spcPts val="1000"/>
              </a:spcBef>
              <a:spcAft>
                <a:spcPts val="0"/>
              </a:spcAft>
              <a:buClr>
                <a:schemeClr val="lt1"/>
              </a:buClr>
              <a:buSzPts val="3000"/>
              <a:buChar char="•"/>
            </a:pPr>
            <a:r>
              <a:rPr lang="sk-SK"/>
              <a:t>Students: UKF Nitra, UCM Trnava, UK Bratislava </a:t>
            </a:r>
            <a:endParaRPr/>
          </a:p>
          <a:p>
            <a:pPr indent="-228600" lvl="0" marL="228600" rtl="0" algn="l">
              <a:lnSpc>
                <a:spcPct val="120000"/>
              </a:lnSpc>
              <a:spcBef>
                <a:spcPts val="1000"/>
              </a:spcBef>
              <a:spcAft>
                <a:spcPts val="0"/>
              </a:spcAft>
              <a:buClr>
                <a:schemeClr val="lt1"/>
              </a:buClr>
              <a:buSzPts val="3000"/>
              <a:buChar char="•"/>
            </a:pPr>
            <a:r>
              <a:rPr lang="sk-SK"/>
              <a:t>Fields: Marketing Communication (MK), Media Communication (KOMU), Digital Games (TEDI), Journalism (ŽU)</a:t>
            </a:r>
            <a:endParaRPr/>
          </a:p>
        </p:txBody>
      </p:sp>
      <p:graphicFrame>
        <p:nvGraphicFramePr>
          <p:cNvPr id="465" name="Google Shape;465;p10"/>
          <p:cNvGraphicFramePr/>
          <p:nvPr/>
        </p:nvGraphicFramePr>
        <p:xfrm>
          <a:off x="8285260" y="2025526"/>
          <a:ext cx="3067436" cy="3460805"/>
        </p:xfrm>
        <a:graphic>
          <a:graphicData uri="http://schemas.openxmlformats.org/drawingml/2006/chart">
            <c:chart r:id="rId3"/>
          </a:graphicData>
        </a:graphic>
      </p:graphicFrame>
      <p:grpSp>
        <p:nvGrpSpPr>
          <p:cNvPr id="466" name="Google Shape;466;p10"/>
          <p:cNvGrpSpPr/>
          <p:nvPr/>
        </p:nvGrpSpPr>
        <p:grpSpPr>
          <a:xfrm>
            <a:off x="1142260" y="28280"/>
            <a:ext cx="9904305" cy="461914"/>
            <a:chOff x="846" y="0"/>
            <a:chExt cx="9904305" cy="461914"/>
          </a:xfrm>
        </p:grpSpPr>
        <p:sp>
          <p:nvSpPr>
            <p:cNvPr id="467" name="Google Shape;467;p10"/>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0"/>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AIM</a:t>
              </a:r>
              <a:endParaRPr/>
            </a:p>
          </p:txBody>
        </p:sp>
        <p:sp>
          <p:nvSpPr>
            <p:cNvPr id="469" name="Google Shape;469;p10"/>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0"/>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Older Adults</a:t>
              </a:r>
              <a:endParaRPr sz="1500">
                <a:solidFill>
                  <a:schemeClr val="lt1"/>
                </a:solidFill>
                <a:latin typeface="Twentieth Century"/>
                <a:ea typeface="Twentieth Century"/>
                <a:cs typeface="Twentieth Century"/>
                <a:sym typeface="Twentieth Century"/>
              </a:endParaRPr>
            </a:p>
          </p:txBody>
        </p:sp>
        <p:sp>
          <p:nvSpPr>
            <p:cNvPr id="471" name="Google Shape;471;p10"/>
            <p:cNvSpPr/>
            <p:nvPr/>
          </p:nvSpPr>
          <p:spPr>
            <a:xfrm>
              <a:off x="2443003"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0"/>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Crithical Thinkng</a:t>
              </a:r>
              <a:endParaRPr sz="1500">
                <a:solidFill>
                  <a:schemeClr val="lt1"/>
                </a:solidFill>
                <a:latin typeface="Twentieth Century"/>
                <a:ea typeface="Twentieth Century"/>
                <a:cs typeface="Twentieth Century"/>
                <a:sym typeface="Twentieth Century"/>
              </a:endParaRPr>
            </a:p>
          </p:txBody>
        </p:sp>
        <p:sp>
          <p:nvSpPr>
            <p:cNvPr id="473" name="Google Shape;473;p10"/>
            <p:cNvSpPr/>
            <p:nvPr/>
          </p:nvSpPr>
          <p:spPr>
            <a:xfrm>
              <a:off x="3664082"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0"/>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Identifying CT</a:t>
              </a:r>
              <a:endParaRPr/>
            </a:p>
          </p:txBody>
        </p:sp>
        <p:sp>
          <p:nvSpPr>
            <p:cNvPr id="475" name="Google Shape;475;p10"/>
            <p:cNvSpPr/>
            <p:nvPr/>
          </p:nvSpPr>
          <p:spPr>
            <a:xfrm>
              <a:off x="4885161"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10"/>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WGC</a:t>
              </a:r>
              <a:endParaRPr/>
            </a:p>
          </p:txBody>
        </p:sp>
        <p:sp>
          <p:nvSpPr>
            <p:cNvPr id="477" name="Google Shape;477;p10"/>
            <p:cNvSpPr/>
            <p:nvPr/>
          </p:nvSpPr>
          <p:spPr>
            <a:xfrm>
              <a:off x="6106240"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0"/>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Reserch Smple </a:t>
              </a:r>
              <a:endParaRPr/>
            </a:p>
          </p:txBody>
        </p:sp>
        <p:sp>
          <p:nvSpPr>
            <p:cNvPr id="479" name="Google Shape;479;p10"/>
            <p:cNvSpPr/>
            <p:nvPr/>
          </p:nvSpPr>
          <p:spPr>
            <a:xfrm>
              <a:off x="7327318"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0"/>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Procedure</a:t>
              </a:r>
              <a:endParaRPr sz="1500">
                <a:solidFill>
                  <a:schemeClr val="lt1"/>
                </a:solidFill>
                <a:latin typeface="Twentieth Century"/>
                <a:ea typeface="Twentieth Century"/>
                <a:cs typeface="Twentieth Century"/>
                <a:sym typeface="Twentieth Century"/>
              </a:endParaRPr>
            </a:p>
          </p:txBody>
        </p:sp>
        <p:sp>
          <p:nvSpPr>
            <p:cNvPr id="481" name="Google Shape;481;p10"/>
            <p:cNvSpPr/>
            <p:nvPr/>
          </p:nvSpPr>
          <p:spPr>
            <a:xfrm>
              <a:off x="8548397"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10"/>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Results nd conclusion</a:t>
              </a:r>
              <a:endParaRPr sz="1500">
                <a:solidFill>
                  <a:schemeClr val="lt1"/>
                </a:solidFill>
                <a:latin typeface="Twentieth Century"/>
                <a:ea typeface="Twentieth Century"/>
                <a:cs typeface="Twentieth Century"/>
                <a:sym typeface="Twentieth Century"/>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11"/>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b="1" lang="sk-SK"/>
              <a:t>PROCEDURE</a:t>
            </a:r>
            <a:endParaRPr b="1"/>
          </a:p>
        </p:txBody>
      </p:sp>
      <p:grpSp>
        <p:nvGrpSpPr>
          <p:cNvPr id="488" name="Google Shape;488;p11"/>
          <p:cNvGrpSpPr/>
          <p:nvPr/>
        </p:nvGrpSpPr>
        <p:grpSpPr>
          <a:xfrm>
            <a:off x="292388" y="1158037"/>
            <a:ext cx="10141006" cy="3735004"/>
            <a:chOff x="4216" y="822252"/>
            <a:chExt cx="10141006" cy="3735004"/>
          </a:xfrm>
        </p:grpSpPr>
        <p:sp>
          <p:nvSpPr>
            <p:cNvPr id="489" name="Google Shape;489;p11"/>
            <p:cNvSpPr/>
            <p:nvPr/>
          </p:nvSpPr>
          <p:spPr>
            <a:xfrm>
              <a:off x="4216" y="1858856"/>
              <a:ext cx="2062284" cy="1700953"/>
            </a:xfrm>
            <a:prstGeom prst="roundRect">
              <a:avLst>
                <a:gd fmla="val 10000" name="adj"/>
              </a:avLst>
            </a:prstGeom>
            <a:solidFill>
              <a:schemeClr val="lt1">
                <a:alpha val="89803"/>
              </a:schemeClr>
            </a:solidFill>
            <a:ln cap="flat" cmpd="sng" w="15875">
              <a:solidFill>
                <a:srgbClr val="99C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1"/>
            <p:cNvSpPr txBox="1"/>
            <p:nvPr/>
          </p:nvSpPr>
          <p:spPr>
            <a:xfrm>
              <a:off x="43360" y="1898000"/>
              <a:ext cx="1983996" cy="1258175"/>
            </a:xfrm>
            <a:prstGeom prst="rect">
              <a:avLst/>
            </a:prstGeom>
            <a:noFill/>
            <a:ln>
              <a:noFill/>
            </a:ln>
          </p:spPr>
          <p:txBody>
            <a:bodyPr anchorCtr="0" anchor="t" bIns="32375" lIns="32375" spcFirstLastPara="1" rIns="32375" wrap="square" tIns="32375">
              <a:noAutofit/>
            </a:bodyPr>
            <a:lstStyle/>
            <a:p>
              <a:pPr indent="-171450" lvl="1" marL="171450" marR="0" rtl="0" algn="l">
                <a:lnSpc>
                  <a:spcPct val="90000"/>
                </a:lnSpc>
                <a:spcBef>
                  <a:spcPts val="0"/>
                </a:spcBef>
                <a:spcAft>
                  <a:spcPts val="0"/>
                </a:spcAft>
                <a:buClr>
                  <a:schemeClr val="lt1"/>
                </a:buClr>
                <a:buSzPts val="1700"/>
                <a:buFont typeface="Twentieth Century"/>
                <a:buChar char="•"/>
              </a:pPr>
              <a:r>
                <a:rPr b="0" i="0" lang="sk-SK" sz="1700" u="none" cap="none" strike="noStrike">
                  <a:solidFill>
                    <a:schemeClr val="lt1"/>
                  </a:solidFill>
                  <a:latin typeface="Twentieth Century"/>
                  <a:ea typeface="Twentieth Century"/>
                  <a:cs typeface="Twentieth Century"/>
                  <a:sym typeface="Twentieth Century"/>
                </a:rPr>
                <a:t>Evaluation of internal consistency of the test</a:t>
              </a:r>
              <a:endParaRPr b="0" i="0" sz="1700" u="none" cap="none" strike="noStrike">
                <a:solidFill>
                  <a:schemeClr val="lt1"/>
                </a:solidFill>
                <a:latin typeface="Twentieth Century"/>
                <a:ea typeface="Twentieth Century"/>
                <a:cs typeface="Twentieth Century"/>
                <a:sym typeface="Twentieth Century"/>
              </a:endParaRPr>
            </a:p>
            <a:p>
              <a:pPr indent="-171450" lvl="1" marL="171450" marR="0" rtl="0" algn="l">
                <a:lnSpc>
                  <a:spcPct val="90000"/>
                </a:lnSpc>
                <a:spcBef>
                  <a:spcPts val="255"/>
                </a:spcBef>
                <a:spcAft>
                  <a:spcPts val="0"/>
                </a:spcAft>
                <a:buClr>
                  <a:schemeClr val="lt1"/>
                </a:buClr>
                <a:buSzPts val="1700"/>
                <a:buFont typeface="Twentieth Century"/>
                <a:buChar char="•"/>
              </a:pPr>
              <a:r>
                <a:rPr b="0" i="0" lang="sk-SK" sz="1700" u="none" cap="none" strike="noStrike">
                  <a:solidFill>
                    <a:schemeClr val="lt1"/>
                  </a:solidFill>
                  <a:latin typeface="Twentieth Century"/>
                  <a:ea typeface="Twentieth Century"/>
                  <a:cs typeface="Twentieth Century"/>
                  <a:sym typeface="Twentieth Century"/>
                </a:rPr>
                <a:t>Reliability Statistics for each factor</a:t>
              </a:r>
              <a:endParaRPr b="0" i="0" sz="1700" u="none" cap="none" strike="noStrike">
                <a:solidFill>
                  <a:schemeClr val="lt1"/>
                </a:solidFill>
                <a:latin typeface="Twentieth Century"/>
                <a:ea typeface="Twentieth Century"/>
                <a:cs typeface="Twentieth Century"/>
                <a:sym typeface="Twentieth Century"/>
              </a:endParaRPr>
            </a:p>
          </p:txBody>
        </p:sp>
        <p:sp>
          <p:nvSpPr>
            <p:cNvPr id="491" name="Google Shape;491;p11"/>
            <p:cNvSpPr/>
            <p:nvPr/>
          </p:nvSpPr>
          <p:spPr>
            <a:xfrm>
              <a:off x="1180880" y="2297519"/>
              <a:ext cx="2259737" cy="2259737"/>
            </a:xfrm>
            <a:custGeom>
              <a:rect b="b" l="l" r="r" t="t"/>
              <a:pathLst>
                <a:path extrusionOk="0" h="120000" w="120000">
                  <a:moveTo>
                    <a:pt x="9192" y="87098"/>
                  </a:moveTo>
                  <a:lnTo>
                    <a:pt x="12391" y="85392"/>
                  </a:lnTo>
                  <a:cubicBezTo>
                    <a:pt x="21023" y="101577"/>
                    <a:pt x="37287" y="112268"/>
                    <a:pt x="55568" y="113775"/>
                  </a:cubicBezTo>
                  <a:cubicBezTo>
                    <a:pt x="73849" y="115282"/>
                    <a:pt x="91644" y="107398"/>
                    <a:pt x="102810" y="92844"/>
                  </a:cubicBezTo>
                  <a:lnTo>
                    <a:pt x="100749" y="91601"/>
                  </a:lnTo>
                  <a:lnTo>
                    <a:pt x="107749" y="88816"/>
                  </a:lnTo>
                  <a:lnTo>
                    <a:pt x="107993" y="95972"/>
                  </a:lnTo>
                  <a:lnTo>
                    <a:pt x="105932" y="94728"/>
                  </a:lnTo>
                  <a:cubicBezTo>
                    <a:pt x="94082" y="110400"/>
                    <a:pt x="75059" y="118949"/>
                    <a:pt x="55473" y="117404"/>
                  </a:cubicBezTo>
                  <a:cubicBezTo>
                    <a:pt x="35886" y="115860"/>
                    <a:pt x="18438" y="104434"/>
                    <a:pt x="9192" y="87098"/>
                  </a:cubicBezTo>
                  <a:close/>
                </a:path>
              </a:pathLst>
            </a:custGeom>
            <a:solidFill>
              <a:srgbClr val="C9E1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1"/>
            <p:cNvSpPr/>
            <p:nvPr/>
          </p:nvSpPr>
          <p:spPr>
            <a:xfrm>
              <a:off x="462501" y="3195320"/>
              <a:ext cx="1833141" cy="728980"/>
            </a:xfrm>
            <a:prstGeom prst="roundRect">
              <a:avLst>
                <a:gd fmla="val 10000" name="adj"/>
              </a:avLst>
            </a:prstGeom>
            <a:solidFill>
              <a:srgbClr val="99CD49"/>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1"/>
            <p:cNvSpPr txBox="1"/>
            <p:nvPr/>
          </p:nvSpPr>
          <p:spPr>
            <a:xfrm>
              <a:off x="483852" y="3216671"/>
              <a:ext cx="1790439" cy="686278"/>
            </a:xfrm>
            <a:prstGeom prst="rect">
              <a:avLst/>
            </a:prstGeom>
            <a:noFill/>
            <a:ln>
              <a:noFill/>
            </a:ln>
          </p:spPr>
          <p:txBody>
            <a:bodyPr anchorCtr="0" anchor="ctr" bIns="21575" lIns="32375" spcFirstLastPara="1" rIns="32375" wrap="square" tIns="21575">
              <a:noAutofit/>
            </a:bodyPr>
            <a:lstStyle/>
            <a:p>
              <a:pPr indent="0" lvl="0" marL="0" marR="0" rtl="0" algn="ctr">
                <a:lnSpc>
                  <a:spcPct val="90000"/>
                </a:lnSpc>
                <a:spcBef>
                  <a:spcPts val="0"/>
                </a:spcBef>
                <a:spcAft>
                  <a:spcPts val="0"/>
                </a:spcAft>
                <a:buClr>
                  <a:schemeClr val="lt1"/>
                </a:buClr>
                <a:buSzPts val="1700"/>
                <a:buFont typeface="Twentieth Century"/>
                <a:buNone/>
              </a:pPr>
              <a:r>
                <a:rPr lang="sk-SK" sz="1700">
                  <a:solidFill>
                    <a:schemeClr val="lt1"/>
                  </a:solidFill>
                  <a:latin typeface="Twentieth Century"/>
                  <a:ea typeface="Twentieth Century"/>
                  <a:cs typeface="Twentieth Century"/>
                  <a:sym typeface="Twentieth Century"/>
                </a:rPr>
                <a:t>Split-half method</a:t>
              </a:r>
              <a:endParaRPr sz="1700">
                <a:solidFill>
                  <a:schemeClr val="lt1"/>
                </a:solidFill>
                <a:latin typeface="Twentieth Century"/>
                <a:ea typeface="Twentieth Century"/>
                <a:cs typeface="Twentieth Century"/>
                <a:sym typeface="Twentieth Century"/>
              </a:endParaRPr>
            </a:p>
          </p:txBody>
        </p:sp>
        <p:sp>
          <p:nvSpPr>
            <p:cNvPr id="494" name="Google Shape;494;p11"/>
            <p:cNvSpPr/>
            <p:nvPr/>
          </p:nvSpPr>
          <p:spPr>
            <a:xfrm>
              <a:off x="2630476" y="1907521"/>
              <a:ext cx="2062284" cy="1700953"/>
            </a:xfrm>
            <a:prstGeom prst="roundRect">
              <a:avLst>
                <a:gd fmla="val 10000" name="adj"/>
              </a:avLst>
            </a:prstGeom>
            <a:solidFill>
              <a:schemeClr val="lt1">
                <a:alpha val="89803"/>
              </a:schemeClr>
            </a:solidFill>
            <a:ln cap="flat" cmpd="sng" w="15875">
              <a:solidFill>
                <a:srgbClr val="99C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1"/>
            <p:cNvSpPr txBox="1"/>
            <p:nvPr/>
          </p:nvSpPr>
          <p:spPr>
            <a:xfrm>
              <a:off x="2669620" y="2311155"/>
              <a:ext cx="1983996" cy="1258175"/>
            </a:xfrm>
            <a:prstGeom prst="rect">
              <a:avLst/>
            </a:prstGeom>
            <a:noFill/>
            <a:ln>
              <a:noFill/>
            </a:ln>
          </p:spPr>
          <p:txBody>
            <a:bodyPr anchorCtr="0" anchor="t" bIns="32375" lIns="32375" spcFirstLastPara="1" rIns="32375" wrap="square" tIns="32375">
              <a:noAutofit/>
            </a:bodyPr>
            <a:lstStyle/>
            <a:p>
              <a:pPr indent="-171450" lvl="1" marL="171450" marR="0" rtl="0" algn="l">
                <a:lnSpc>
                  <a:spcPct val="90000"/>
                </a:lnSpc>
                <a:spcBef>
                  <a:spcPts val="0"/>
                </a:spcBef>
                <a:spcAft>
                  <a:spcPts val="0"/>
                </a:spcAft>
                <a:buClr>
                  <a:schemeClr val="lt1"/>
                </a:buClr>
                <a:buSzPts val="1700"/>
                <a:buFont typeface="Twentieth Century"/>
                <a:buChar char="•"/>
              </a:pPr>
              <a:r>
                <a:rPr b="0" i="0" lang="sk-SK" sz="1700" u="none" cap="none" strike="noStrike">
                  <a:solidFill>
                    <a:schemeClr val="lt1"/>
                  </a:solidFill>
                  <a:latin typeface="Twentieth Century"/>
                  <a:ea typeface="Twentieth Century"/>
                  <a:cs typeface="Twentieth Century"/>
                  <a:sym typeface="Twentieth Century"/>
                </a:rPr>
                <a:t>Identification of average performance for each item</a:t>
              </a:r>
              <a:endParaRPr b="0" i="0" sz="1700" u="none" cap="none" strike="noStrike">
                <a:solidFill>
                  <a:schemeClr val="lt1"/>
                </a:solidFill>
                <a:latin typeface="Twentieth Century"/>
                <a:ea typeface="Twentieth Century"/>
                <a:cs typeface="Twentieth Century"/>
                <a:sym typeface="Twentieth Century"/>
              </a:endParaRPr>
            </a:p>
          </p:txBody>
        </p:sp>
        <p:sp>
          <p:nvSpPr>
            <p:cNvPr id="496" name="Google Shape;496;p11"/>
            <p:cNvSpPr/>
            <p:nvPr/>
          </p:nvSpPr>
          <p:spPr>
            <a:xfrm>
              <a:off x="3767504" y="822252"/>
              <a:ext cx="2511315" cy="2511315"/>
            </a:xfrm>
            <a:custGeom>
              <a:rect b="b" l="l" r="r" t="t"/>
              <a:pathLst>
                <a:path extrusionOk="0" h="120000" w="120000">
                  <a:moveTo>
                    <a:pt x="9717" y="31445"/>
                  </a:moveTo>
                  <a:cubicBezTo>
                    <a:pt x="19515" y="14192"/>
                    <a:pt x="37475" y="3167"/>
                    <a:pt x="57295" y="2238"/>
                  </a:cubicBezTo>
                  <a:cubicBezTo>
                    <a:pt x="77114" y="1310"/>
                    <a:pt x="96026" y="10608"/>
                    <a:pt x="107394" y="26870"/>
                  </a:cubicBezTo>
                  <a:lnTo>
                    <a:pt x="109279" y="25800"/>
                  </a:lnTo>
                  <a:lnTo>
                    <a:pt x="108864" y="32251"/>
                  </a:lnTo>
                  <a:lnTo>
                    <a:pt x="102659" y="29559"/>
                  </a:lnTo>
                  <a:lnTo>
                    <a:pt x="104543" y="28489"/>
                  </a:lnTo>
                  <a:cubicBezTo>
                    <a:pt x="93762" y="13250"/>
                    <a:pt x="75939" y="4579"/>
                    <a:pt x="57294" y="5505"/>
                  </a:cubicBezTo>
                  <a:cubicBezTo>
                    <a:pt x="38650" y="6431"/>
                    <a:pt x="21773" y="16824"/>
                    <a:pt x="12555" y="33056"/>
                  </a:cubicBezTo>
                  <a:close/>
                </a:path>
              </a:pathLst>
            </a:custGeom>
            <a:solidFill>
              <a:srgbClr val="C9E1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1"/>
            <p:cNvSpPr/>
            <p:nvPr/>
          </p:nvSpPr>
          <p:spPr>
            <a:xfrm>
              <a:off x="3079028" y="1494366"/>
              <a:ext cx="1833141" cy="728980"/>
            </a:xfrm>
            <a:prstGeom prst="roundRect">
              <a:avLst>
                <a:gd fmla="val 10000" name="adj"/>
              </a:avLst>
            </a:prstGeom>
            <a:solidFill>
              <a:srgbClr val="99CD49"/>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11"/>
            <p:cNvSpPr txBox="1"/>
            <p:nvPr/>
          </p:nvSpPr>
          <p:spPr>
            <a:xfrm>
              <a:off x="3100379" y="1515717"/>
              <a:ext cx="1790439" cy="686278"/>
            </a:xfrm>
            <a:prstGeom prst="rect">
              <a:avLst/>
            </a:prstGeom>
            <a:noFill/>
            <a:ln>
              <a:noFill/>
            </a:ln>
          </p:spPr>
          <p:txBody>
            <a:bodyPr anchorCtr="0" anchor="ctr" bIns="21575" lIns="32375" spcFirstLastPara="1" rIns="32375" wrap="square" tIns="21575">
              <a:noAutofit/>
            </a:bodyPr>
            <a:lstStyle/>
            <a:p>
              <a:pPr indent="0" lvl="0" marL="0" marR="0" rtl="0" algn="ctr">
                <a:lnSpc>
                  <a:spcPct val="90000"/>
                </a:lnSpc>
                <a:spcBef>
                  <a:spcPts val="0"/>
                </a:spcBef>
                <a:spcAft>
                  <a:spcPts val="0"/>
                </a:spcAft>
                <a:buClr>
                  <a:schemeClr val="lt1"/>
                </a:buClr>
                <a:buSzPts val="1700"/>
                <a:buFont typeface="Twentieth Century"/>
                <a:buNone/>
              </a:pPr>
              <a:r>
                <a:rPr lang="sk-SK" sz="1700">
                  <a:solidFill>
                    <a:schemeClr val="lt1"/>
                  </a:solidFill>
                  <a:latin typeface="Twentieth Century"/>
                  <a:ea typeface="Twentieth Century"/>
                  <a:cs typeface="Twentieth Century"/>
                  <a:sym typeface="Twentieth Century"/>
                </a:rPr>
                <a:t>Mean, standard deviation</a:t>
              </a:r>
              <a:endParaRPr sz="1700">
                <a:solidFill>
                  <a:schemeClr val="lt1"/>
                </a:solidFill>
                <a:latin typeface="Twentieth Century"/>
                <a:ea typeface="Twentieth Century"/>
                <a:cs typeface="Twentieth Century"/>
                <a:sym typeface="Twentieth Century"/>
              </a:endParaRPr>
            </a:p>
          </p:txBody>
        </p:sp>
        <p:sp>
          <p:nvSpPr>
            <p:cNvPr id="499" name="Google Shape;499;p11"/>
            <p:cNvSpPr/>
            <p:nvPr/>
          </p:nvSpPr>
          <p:spPr>
            <a:xfrm>
              <a:off x="5237269" y="1858856"/>
              <a:ext cx="2062284" cy="1700953"/>
            </a:xfrm>
            <a:prstGeom prst="roundRect">
              <a:avLst>
                <a:gd fmla="val 10000" name="adj"/>
              </a:avLst>
            </a:prstGeom>
            <a:solidFill>
              <a:schemeClr val="lt1">
                <a:alpha val="89803"/>
              </a:schemeClr>
            </a:solidFill>
            <a:ln cap="flat" cmpd="sng" w="15875">
              <a:solidFill>
                <a:srgbClr val="99C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1"/>
            <p:cNvSpPr txBox="1"/>
            <p:nvPr/>
          </p:nvSpPr>
          <p:spPr>
            <a:xfrm>
              <a:off x="5276413" y="1898000"/>
              <a:ext cx="1983996" cy="1258175"/>
            </a:xfrm>
            <a:prstGeom prst="rect">
              <a:avLst/>
            </a:prstGeom>
            <a:noFill/>
            <a:ln>
              <a:noFill/>
            </a:ln>
          </p:spPr>
          <p:txBody>
            <a:bodyPr anchorCtr="0" anchor="t" bIns="32375" lIns="32375" spcFirstLastPara="1" rIns="32375" wrap="square" tIns="32375">
              <a:noAutofit/>
            </a:bodyPr>
            <a:lstStyle/>
            <a:p>
              <a:pPr indent="-171450" lvl="1" marL="171450" marR="0" rtl="0" algn="l">
                <a:lnSpc>
                  <a:spcPct val="90000"/>
                </a:lnSpc>
                <a:spcBef>
                  <a:spcPts val="0"/>
                </a:spcBef>
                <a:spcAft>
                  <a:spcPts val="0"/>
                </a:spcAft>
                <a:buClr>
                  <a:schemeClr val="lt1"/>
                </a:buClr>
                <a:buSzPts val="1700"/>
                <a:buFont typeface="Twentieth Century"/>
                <a:buChar char="•"/>
              </a:pPr>
              <a:r>
                <a:rPr b="0" i="0" lang="sk-SK" sz="1700" u="none" cap="none" strike="noStrike">
                  <a:solidFill>
                    <a:schemeClr val="lt1"/>
                  </a:solidFill>
                  <a:latin typeface="Twentieth Century"/>
                  <a:ea typeface="Twentieth Century"/>
                  <a:cs typeface="Twentieth Century"/>
                  <a:sym typeface="Twentieth Century"/>
                </a:rPr>
                <a:t>Cronbach's Alpha if Item Deleted</a:t>
              </a:r>
              <a:endParaRPr b="0" i="0" sz="1700" u="none" cap="none" strike="noStrike">
                <a:solidFill>
                  <a:schemeClr val="lt1"/>
                </a:solidFill>
                <a:latin typeface="Twentieth Century"/>
                <a:ea typeface="Twentieth Century"/>
                <a:cs typeface="Twentieth Century"/>
                <a:sym typeface="Twentieth Century"/>
              </a:endParaRPr>
            </a:p>
            <a:p>
              <a:pPr indent="-171450" lvl="1" marL="171450" marR="0" rtl="0" algn="l">
                <a:lnSpc>
                  <a:spcPct val="90000"/>
                </a:lnSpc>
                <a:spcBef>
                  <a:spcPts val="255"/>
                </a:spcBef>
                <a:spcAft>
                  <a:spcPts val="0"/>
                </a:spcAft>
                <a:buClr>
                  <a:schemeClr val="lt1"/>
                </a:buClr>
                <a:buSzPts val="1700"/>
                <a:buFont typeface="Twentieth Century"/>
                <a:buChar char="•"/>
              </a:pPr>
              <a:r>
                <a:rPr b="0" i="0" lang="sk-SK" sz="1700" u="none" cap="none" strike="noStrike">
                  <a:solidFill>
                    <a:schemeClr val="lt1"/>
                  </a:solidFill>
                  <a:latin typeface="Twentieth Century"/>
                  <a:ea typeface="Twentieth Century"/>
                  <a:cs typeface="Twentieth Century"/>
                  <a:sym typeface="Twentieth Century"/>
                </a:rPr>
                <a:t>Corrected Item-Total Correlation</a:t>
              </a:r>
              <a:endParaRPr b="0" i="0" sz="1700" u="none" cap="none" strike="noStrike">
                <a:solidFill>
                  <a:schemeClr val="lt1"/>
                </a:solidFill>
                <a:latin typeface="Twentieth Century"/>
                <a:ea typeface="Twentieth Century"/>
                <a:cs typeface="Twentieth Century"/>
                <a:sym typeface="Twentieth Century"/>
              </a:endParaRPr>
            </a:p>
            <a:p>
              <a:pPr indent="-63500" lvl="1" marL="171450" marR="0" rtl="0" algn="l">
                <a:lnSpc>
                  <a:spcPct val="90000"/>
                </a:lnSpc>
                <a:spcBef>
                  <a:spcPts val="255"/>
                </a:spcBef>
                <a:spcAft>
                  <a:spcPts val="0"/>
                </a:spcAft>
                <a:buClr>
                  <a:schemeClr val="lt1"/>
                </a:buClr>
                <a:buSzPts val="1700"/>
                <a:buFont typeface="Twentieth Century"/>
                <a:buNone/>
              </a:pPr>
              <a:r>
                <a:t/>
              </a:r>
              <a:endParaRPr b="0" i="0" sz="1700" u="none" cap="none" strike="noStrike">
                <a:solidFill>
                  <a:schemeClr val="lt1"/>
                </a:solidFill>
                <a:latin typeface="Twentieth Century"/>
                <a:ea typeface="Twentieth Century"/>
                <a:cs typeface="Twentieth Century"/>
                <a:sym typeface="Twentieth Century"/>
              </a:endParaRPr>
            </a:p>
          </p:txBody>
        </p:sp>
        <p:sp>
          <p:nvSpPr>
            <p:cNvPr id="501" name="Google Shape;501;p11"/>
            <p:cNvSpPr/>
            <p:nvPr/>
          </p:nvSpPr>
          <p:spPr>
            <a:xfrm>
              <a:off x="6401216" y="2281919"/>
              <a:ext cx="2247801" cy="2247801"/>
            </a:xfrm>
            <a:custGeom>
              <a:rect b="b" l="l" r="r" t="t"/>
              <a:pathLst>
                <a:path extrusionOk="0" h="120000" w="120000">
                  <a:moveTo>
                    <a:pt x="9939" y="88429"/>
                  </a:moveTo>
                  <a:lnTo>
                    <a:pt x="13108" y="86630"/>
                  </a:lnTo>
                  <a:cubicBezTo>
                    <a:pt x="22158" y="102566"/>
                    <a:pt x="38681" y="112815"/>
                    <a:pt x="56979" y="113842"/>
                  </a:cubicBezTo>
                  <a:cubicBezTo>
                    <a:pt x="75276" y="114868"/>
                    <a:pt x="92843" y="106532"/>
                    <a:pt x="103619" y="91708"/>
                  </a:cubicBezTo>
                  <a:lnTo>
                    <a:pt x="101516" y="90514"/>
                  </a:lnTo>
                  <a:lnTo>
                    <a:pt x="108477" y="87530"/>
                  </a:lnTo>
                  <a:lnTo>
                    <a:pt x="108910" y="94713"/>
                  </a:lnTo>
                  <a:lnTo>
                    <a:pt x="106807" y="93519"/>
                  </a:lnTo>
                  <a:cubicBezTo>
                    <a:pt x="95373" y="109485"/>
                    <a:pt x="76590" y="118522"/>
                    <a:pt x="56979" y="117491"/>
                  </a:cubicBezTo>
                  <a:cubicBezTo>
                    <a:pt x="37369" y="116461"/>
                    <a:pt x="19636" y="105506"/>
                    <a:pt x="9939" y="88429"/>
                  </a:cubicBezTo>
                  <a:close/>
                </a:path>
              </a:pathLst>
            </a:custGeom>
            <a:solidFill>
              <a:srgbClr val="C9E1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11"/>
            <p:cNvSpPr/>
            <p:nvPr/>
          </p:nvSpPr>
          <p:spPr>
            <a:xfrm>
              <a:off x="5695554" y="3195320"/>
              <a:ext cx="1833141" cy="728980"/>
            </a:xfrm>
            <a:prstGeom prst="roundRect">
              <a:avLst>
                <a:gd fmla="val 10000" name="adj"/>
              </a:avLst>
            </a:prstGeom>
            <a:solidFill>
              <a:srgbClr val="99CD49"/>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11"/>
            <p:cNvSpPr txBox="1"/>
            <p:nvPr/>
          </p:nvSpPr>
          <p:spPr>
            <a:xfrm>
              <a:off x="5716905" y="3216671"/>
              <a:ext cx="1790439" cy="686278"/>
            </a:xfrm>
            <a:prstGeom prst="rect">
              <a:avLst/>
            </a:prstGeom>
            <a:noFill/>
            <a:ln>
              <a:noFill/>
            </a:ln>
          </p:spPr>
          <p:txBody>
            <a:bodyPr anchorCtr="0" anchor="ctr" bIns="21575" lIns="32375" spcFirstLastPara="1" rIns="32375" wrap="square" tIns="21575">
              <a:noAutofit/>
            </a:bodyPr>
            <a:lstStyle/>
            <a:p>
              <a:pPr indent="0" lvl="0" marL="0" marR="0" rtl="0" algn="ctr">
                <a:lnSpc>
                  <a:spcPct val="90000"/>
                </a:lnSpc>
                <a:spcBef>
                  <a:spcPts val="0"/>
                </a:spcBef>
                <a:spcAft>
                  <a:spcPts val="0"/>
                </a:spcAft>
                <a:buClr>
                  <a:schemeClr val="lt1"/>
                </a:buClr>
                <a:buSzPts val="1700"/>
                <a:buFont typeface="Twentieth Century"/>
                <a:buNone/>
              </a:pPr>
              <a:r>
                <a:rPr lang="sk-SK" sz="1700">
                  <a:solidFill>
                    <a:schemeClr val="lt1"/>
                  </a:solidFill>
                  <a:latin typeface="Twentieth Century"/>
                  <a:ea typeface="Twentieth Century"/>
                  <a:cs typeface="Twentieth Century"/>
                  <a:sym typeface="Twentieth Century"/>
                </a:rPr>
                <a:t>Item Statistic</a:t>
              </a:r>
              <a:endParaRPr sz="1700">
                <a:solidFill>
                  <a:schemeClr val="lt1"/>
                </a:solidFill>
                <a:latin typeface="Twentieth Century"/>
                <a:ea typeface="Twentieth Century"/>
                <a:cs typeface="Twentieth Century"/>
                <a:sym typeface="Twentieth Century"/>
              </a:endParaRPr>
            </a:p>
          </p:txBody>
        </p:sp>
        <p:sp>
          <p:nvSpPr>
            <p:cNvPr id="504" name="Google Shape;504;p11"/>
            <p:cNvSpPr/>
            <p:nvPr/>
          </p:nvSpPr>
          <p:spPr>
            <a:xfrm>
              <a:off x="7853795" y="1858856"/>
              <a:ext cx="2062284" cy="1700953"/>
            </a:xfrm>
            <a:prstGeom prst="roundRect">
              <a:avLst>
                <a:gd fmla="val 10000" name="adj"/>
              </a:avLst>
            </a:prstGeom>
            <a:solidFill>
              <a:schemeClr val="lt1">
                <a:alpha val="89803"/>
              </a:schemeClr>
            </a:solidFill>
            <a:ln cap="flat" cmpd="sng" w="15875">
              <a:solidFill>
                <a:srgbClr val="99CD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1"/>
            <p:cNvSpPr txBox="1"/>
            <p:nvPr/>
          </p:nvSpPr>
          <p:spPr>
            <a:xfrm>
              <a:off x="7892939" y="2262490"/>
              <a:ext cx="1983996" cy="1258175"/>
            </a:xfrm>
            <a:prstGeom prst="rect">
              <a:avLst/>
            </a:prstGeom>
            <a:noFill/>
            <a:ln>
              <a:noFill/>
            </a:ln>
          </p:spPr>
          <p:txBody>
            <a:bodyPr anchorCtr="0" anchor="t" bIns="32375" lIns="32375" spcFirstLastPara="1" rIns="32375" wrap="square" tIns="32375">
              <a:noAutofit/>
            </a:bodyPr>
            <a:lstStyle/>
            <a:p>
              <a:pPr indent="-171450" lvl="1" marL="171450" marR="0" rtl="0" algn="l">
                <a:lnSpc>
                  <a:spcPct val="90000"/>
                </a:lnSpc>
                <a:spcBef>
                  <a:spcPts val="0"/>
                </a:spcBef>
                <a:spcAft>
                  <a:spcPts val="0"/>
                </a:spcAft>
                <a:buClr>
                  <a:schemeClr val="lt1"/>
                </a:buClr>
                <a:buSzPts val="1700"/>
                <a:buFont typeface="Twentieth Century"/>
                <a:buChar char="•"/>
              </a:pPr>
              <a:r>
                <a:rPr b="0" i="0" lang="sk-SK" sz="1700" u="none" cap="none" strike="noStrike">
                  <a:solidFill>
                    <a:schemeClr val="lt1"/>
                  </a:solidFill>
                  <a:latin typeface="Twentieth Century"/>
                  <a:ea typeface="Twentieth Century"/>
                  <a:cs typeface="Twentieth Century"/>
                  <a:sym typeface="Twentieth Century"/>
                </a:rPr>
                <a:t>8 items</a:t>
              </a:r>
              <a:endParaRPr b="0" i="0" sz="1700" u="none" cap="none" strike="noStrike">
                <a:solidFill>
                  <a:schemeClr val="lt1"/>
                </a:solidFill>
                <a:latin typeface="Twentieth Century"/>
                <a:ea typeface="Twentieth Century"/>
                <a:cs typeface="Twentieth Century"/>
                <a:sym typeface="Twentieth Century"/>
              </a:endParaRPr>
            </a:p>
          </p:txBody>
        </p:sp>
        <p:sp>
          <p:nvSpPr>
            <p:cNvPr id="506" name="Google Shape;506;p11"/>
            <p:cNvSpPr/>
            <p:nvPr/>
          </p:nvSpPr>
          <p:spPr>
            <a:xfrm>
              <a:off x="8312081" y="1494366"/>
              <a:ext cx="1833141" cy="728980"/>
            </a:xfrm>
            <a:prstGeom prst="roundRect">
              <a:avLst>
                <a:gd fmla="val 10000" name="adj"/>
              </a:avLst>
            </a:prstGeom>
            <a:solidFill>
              <a:srgbClr val="99CD49"/>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11"/>
            <p:cNvSpPr txBox="1"/>
            <p:nvPr/>
          </p:nvSpPr>
          <p:spPr>
            <a:xfrm>
              <a:off x="8333432" y="1515717"/>
              <a:ext cx="1790439" cy="686278"/>
            </a:xfrm>
            <a:prstGeom prst="rect">
              <a:avLst/>
            </a:prstGeom>
            <a:noFill/>
            <a:ln>
              <a:noFill/>
            </a:ln>
          </p:spPr>
          <p:txBody>
            <a:bodyPr anchorCtr="0" anchor="ctr" bIns="21575" lIns="32375" spcFirstLastPara="1" rIns="32375" wrap="square" tIns="21575">
              <a:noAutofit/>
            </a:bodyPr>
            <a:lstStyle/>
            <a:p>
              <a:pPr indent="0" lvl="0" marL="0" marR="0" rtl="0" algn="ctr">
                <a:lnSpc>
                  <a:spcPct val="90000"/>
                </a:lnSpc>
                <a:spcBef>
                  <a:spcPts val="0"/>
                </a:spcBef>
                <a:spcAft>
                  <a:spcPts val="0"/>
                </a:spcAft>
                <a:buClr>
                  <a:schemeClr val="lt1"/>
                </a:buClr>
                <a:buSzPts val="1700"/>
                <a:buFont typeface="Twentieth Century"/>
                <a:buNone/>
              </a:pPr>
              <a:r>
                <a:rPr lang="sk-SK" sz="1700">
                  <a:solidFill>
                    <a:schemeClr val="lt1"/>
                  </a:solidFill>
                  <a:latin typeface="Twentieth Century"/>
                  <a:ea typeface="Twentieth Century"/>
                  <a:cs typeface="Twentieth Century"/>
                  <a:sym typeface="Twentieth Century"/>
                </a:rPr>
                <a:t>Modified short version of the test for seniors</a:t>
              </a:r>
              <a:endParaRPr sz="1700">
                <a:solidFill>
                  <a:schemeClr val="lt1"/>
                </a:solidFill>
                <a:latin typeface="Twentieth Century"/>
                <a:ea typeface="Twentieth Century"/>
                <a:cs typeface="Twentieth Century"/>
                <a:sym typeface="Twentieth Century"/>
              </a:endParaRPr>
            </a:p>
          </p:txBody>
        </p:sp>
      </p:grpSp>
      <p:sp>
        <p:nvSpPr>
          <p:cNvPr id="508" name="Google Shape;508;p11"/>
          <p:cNvSpPr/>
          <p:nvPr/>
        </p:nvSpPr>
        <p:spPr>
          <a:xfrm>
            <a:off x="9271220" y="2715140"/>
            <a:ext cx="2632608" cy="2421260"/>
          </a:xfrm>
          <a:prstGeom prst="roundRect">
            <a:avLst>
              <a:gd fmla="val 16667" name="adj"/>
            </a:avLst>
          </a:prstGeom>
          <a:solidFill>
            <a:schemeClr val="accent1"/>
          </a:solidFill>
          <a:ln cap="flat" cmpd="sng" w="15875">
            <a:solidFill>
              <a:srgbClr val="415620"/>
            </a:solidFill>
            <a:prstDash val="solid"/>
            <a:round/>
            <a:headEnd len="sm" w="sm" type="none"/>
            <a:tailEnd len="sm" w="sm" type="none"/>
          </a:ln>
        </p:spPr>
        <p:txBody>
          <a:bodyPr anchorCtr="0" anchor="ctr" bIns="45700" lIns="91425" spcFirstLastPara="1" rIns="91425" wrap="square" tIns="45700">
            <a:noAutofit/>
          </a:bodyPr>
          <a:lstStyle/>
          <a:p>
            <a:pPr indent="-285750" lvl="0" marL="285750" marR="0" rtl="0" algn="l">
              <a:spcBef>
                <a:spcPts val="0"/>
              </a:spcBef>
              <a:spcAft>
                <a:spcPts val="0"/>
              </a:spcAft>
              <a:buClr>
                <a:schemeClr val="dk1"/>
              </a:buClr>
              <a:buSzPts val="1800"/>
              <a:buFont typeface="Arial"/>
              <a:buChar char="•"/>
            </a:pPr>
            <a:r>
              <a:rPr lang="sk-SK" sz="1800">
                <a:solidFill>
                  <a:schemeClr val="dk1"/>
                </a:solidFill>
                <a:latin typeface="Twentieth Century"/>
                <a:ea typeface="Twentieth Century"/>
                <a:cs typeface="Twentieth Century"/>
                <a:sym typeface="Twentieth Century"/>
              </a:rPr>
              <a:t>Recognition of assumptions</a:t>
            </a:r>
            <a:endParaRPr/>
          </a:p>
          <a:p>
            <a:pPr indent="-285750" lvl="0" marL="285750" marR="0" rtl="0" algn="l">
              <a:spcBef>
                <a:spcPts val="0"/>
              </a:spcBef>
              <a:spcAft>
                <a:spcPts val="0"/>
              </a:spcAft>
              <a:buClr>
                <a:schemeClr val="dk1"/>
              </a:buClr>
              <a:buSzPts val="1800"/>
              <a:buFont typeface="Arial"/>
              <a:buChar char="•"/>
            </a:pPr>
            <a:r>
              <a:rPr lang="sk-SK" sz="1800">
                <a:solidFill>
                  <a:schemeClr val="dk1"/>
                </a:solidFill>
                <a:latin typeface="Twentieth Century"/>
                <a:ea typeface="Twentieth Century"/>
                <a:cs typeface="Twentieth Century"/>
                <a:sym typeface="Twentieth Century"/>
              </a:rPr>
              <a:t>Evaluation of Arguments</a:t>
            </a:r>
            <a:endParaRPr sz="1800">
              <a:solidFill>
                <a:schemeClr val="dk1"/>
              </a:solidFill>
              <a:latin typeface="Twentieth Century"/>
              <a:ea typeface="Twentieth Century"/>
              <a:cs typeface="Twentieth Century"/>
              <a:sym typeface="Twentieth Century"/>
            </a:endParaRPr>
          </a:p>
          <a:p>
            <a:pPr indent="-285750" lvl="0" marL="285750" marR="0" rtl="0" algn="l">
              <a:spcBef>
                <a:spcPts val="0"/>
              </a:spcBef>
              <a:spcAft>
                <a:spcPts val="0"/>
              </a:spcAft>
              <a:buClr>
                <a:schemeClr val="dk1"/>
              </a:buClr>
              <a:buSzPts val="1800"/>
              <a:buFont typeface="Arial"/>
              <a:buChar char="•"/>
            </a:pPr>
            <a:r>
              <a:rPr lang="sk-SK" sz="1800">
                <a:solidFill>
                  <a:schemeClr val="dk1"/>
                </a:solidFill>
                <a:latin typeface="Twentieth Century"/>
                <a:ea typeface="Twentieth Century"/>
                <a:cs typeface="Twentieth Century"/>
                <a:sym typeface="Twentieth Century"/>
              </a:rPr>
              <a:t>Deductions</a:t>
            </a:r>
            <a:endParaRPr sz="1800">
              <a:solidFill>
                <a:schemeClr val="dk1"/>
              </a:solidFill>
              <a:latin typeface="Twentieth Century"/>
              <a:ea typeface="Twentieth Century"/>
              <a:cs typeface="Twentieth Century"/>
              <a:sym typeface="Twentieth Century"/>
            </a:endParaRPr>
          </a:p>
          <a:p>
            <a:pPr indent="-285750" lvl="0" marL="285750" marR="0" rtl="0" algn="l">
              <a:spcBef>
                <a:spcPts val="0"/>
              </a:spcBef>
              <a:spcAft>
                <a:spcPts val="0"/>
              </a:spcAft>
              <a:buClr>
                <a:schemeClr val="dk1"/>
              </a:buClr>
              <a:buSzPts val="1800"/>
              <a:buFont typeface="Arial"/>
              <a:buChar char="•"/>
            </a:pPr>
            <a:r>
              <a:rPr lang="sk-SK" sz="1800">
                <a:solidFill>
                  <a:schemeClr val="dk1"/>
                </a:solidFill>
                <a:latin typeface="Twentieth Century"/>
                <a:ea typeface="Twentieth Century"/>
                <a:cs typeface="Twentieth Century"/>
                <a:sym typeface="Twentieth Century"/>
              </a:rPr>
              <a:t>Interpretations</a:t>
            </a:r>
            <a:endParaRPr sz="1800">
              <a:solidFill>
                <a:schemeClr val="dk1"/>
              </a:solidFill>
              <a:latin typeface="Twentieth Century"/>
              <a:ea typeface="Twentieth Century"/>
              <a:cs typeface="Twentieth Century"/>
              <a:sym typeface="Twentieth Century"/>
            </a:endParaRPr>
          </a:p>
        </p:txBody>
      </p:sp>
      <p:grpSp>
        <p:nvGrpSpPr>
          <p:cNvPr id="509" name="Google Shape;509;p11"/>
          <p:cNvGrpSpPr/>
          <p:nvPr/>
        </p:nvGrpSpPr>
        <p:grpSpPr>
          <a:xfrm>
            <a:off x="1142260" y="28280"/>
            <a:ext cx="9904305" cy="461914"/>
            <a:chOff x="846" y="0"/>
            <a:chExt cx="9904305" cy="461914"/>
          </a:xfrm>
        </p:grpSpPr>
        <p:sp>
          <p:nvSpPr>
            <p:cNvPr id="510" name="Google Shape;510;p11"/>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11"/>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AIM</a:t>
              </a:r>
              <a:endParaRPr/>
            </a:p>
          </p:txBody>
        </p:sp>
        <p:sp>
          <p:nvSpPr>
            <p:cNvPr id="512" name="Google Shape;512;p11"/>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1"/>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Older Adults</a:t>
              </a:r>
              <a:endParaRPr sz="1500">
                <a:solidFill>
                  <a:schemeClr val="lt1"/>
                </a:solidFill>
                <a:latin typeface="Twentieth Century"/>
                <a:ea typeface="Twentieth Century"/>
                <a:cs typeface="Twentieth Century"/>
                <a:sym typeface="Twentieth Century"/>
              </a:endParaRPr>
            </a:p>
          </p:txBody>
        </p:sp>
        <p:sp>
          <p:nvSpPr>
            <p:cNvPr id="514" name="Google Shape;514;p11"/>
            <p:cNvSpPr/>
            <p:nvPr/>
          </p:nvSpPr>
          <p:spPr>
            <a:xfrm>
              <a:off x="2443003"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11"/>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Crithical Thinkng</a:t>
              </a:r>
              <a:endParaRPr sz="1500">
                <a:solidFill>
                  <a:schemeClr val="lt1"/>
                </a:solidFill>
                <a:latin typeface="Twentieth Century"/>
                <a:ea typeface="Twentieth Century"/>
                <a:cs typeface="Twentieth Century"/>
                <a:sym typeface="Twentieth Century"/>
              </a:endParaRPr>
            </a:p>
          </p:txBody>
        </p:sp>
        <p:sp>
          <p:nvSpPr>
            <p:cNvPr id="516" name="Google Shape;516;p11"/>
            <p:cNvSpPr/>
            <p:nvPr/>
          </p:nvSpPr>
          <p:spPr>
            <a:xfrm>
              <a:off x="3664082"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1"/>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Identifying CT</a:t>
              </a:r>
              <a:endParaRPr/>
            </a:p>
          </p:txBody>
        </p:sp>
        <p:sp>
          <p:nvSpPr>
            <p:cNvPr id="518" name="Google Shape;518;p11"/>
            <p:cNvSpPr/>
            <p:nvPr/>
          </p:nvSpPr>
          <p:spPr>
            <a:xfrm>
              <a:off x="4885161"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1"/>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WGC</a:t>
              </a:r>
              <a:endParaRPr/>
            </a:p>
          </p:txBody>
        </p:sp>
        <p:sp>
          <p:nvSpPr>
            <p:cNvPr id="520" name="Google Shape;520;p11"/>
            <p:cNvSpPr/>
            <p:nvPr/>
          </p:nvSpPr>
          <p:spPr>
            <a:xfrm>
              <a:off x="6106240"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1"/>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Reserch Smple </a:t>
              </a:r>
              <a:endParaRPr/>
            </a:p>
          </p:txBody>
        </p:sp>
        <p:sp>
          <p:nvSpPr>
            <p:cNvPr id="522" name="Google Shape;522;p11"/>
            <p:cNvSpPr/>
            <p:nvPr/>
          </p:nvSpPr>
          <p:spPr>
            <a:xfrm>
              <a:off x="7327318"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11"/>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Procedure</a:t>
              </a:r>
              <a:endParaRPr sz="1500">
                <a:solidFill>
                  <a:schemeClr val="lt1"/>
                </a:solidFill>
                <a:latin typeface="Twentieth Century"/>
                <a:ea typeface="Twentieth Century"/>
                <a:cs typeface="Twentieth Century"/>
                <a:sym typeface="Twentieth Century"/>
              </a:endParaRPr>
            </a:p>
          </p:txBody>
        </p:sp>
        <p:sp>
          <p:nvSpPr>
            <p:cNvPr id="524" name="Google Shape;524;p11"/>
            <p:cNvSpPr/>
            <p:nvPr/>
          </p:nvSpPr>
          <p:spPr>
            <a:xfrm>
              <a:off x="8548397" y="0"/>
              <a:ext cx="1356754" cy="461914"/>
            </a:xfrm>
            <a:prstGeom prst="chevron">
              <a:avLst>
                <a:gd fmla="val 50000" name="adj"/>
              </a:avLst>
            </a:prstGeom>
            <a:solidFill>
              <a:srgbClr val="57C7DC"/>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1"/>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Results nd conclusion</a:t>
              </a:r>
              <a:endParaRPr sz="1500">
                <a:solidFill>
                  <a:schemeClr val="lt1"/>
                </a:solidFill>
                <a:latin typeface="Twentieth Century"/>
                <a:ea typeface="Twentieth Century"/>
                <a:cs typeface="Twentieth Century"/>
                <a:sym typeface="Twentieth Century"/>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12"/>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wentieth Century"/>
              <a:buNone/>
            </a:pPr>
            <a:r>
              <a:rPr b="1" lang="sk-SK"/>
              <a:t>RESULTS</a:t>
            </a:r>
            <a:br>
              <a:rPr lang="sk-SK"/>
            </a:br>
            <a:r>
              <a:rPr lang="sk-SK"/>
              <a:t>TABLE 2: FACTOR "</a:t>
            </a:r>
            <a:r>
              <a:rPr b="1" lang="sk-SK">
                <a:solidFill>
                  <a:srgbClr val="002060"/>
                </a:solidFill>
              </a:rPr>
              <a:t>JUDGMENT</a:t>
            </a:r>
            <a:r>
              <a:rPr lang="sk-SK"/>
              <a:t>" – PSYCHOMETRIC PROPERTIES OF W-GT (T-186, 2000).</a:t>
            </a:r>
            <a:endParaRPr/>
          </a:p>
        </p:txBody>
      </p:sp>
      <p:graphicFrame>
        <p:nvGraphicFramePr>
          <p:cNvPr id="531" name="Google Shape;531;p12"/>
          <p:cNvGraphicFramePr/>
          <p:nvPr/>
        </p:nvGraphicFramePr>
        <p:xfrm>
          <a:off x="1297047" y="2340961"/>
          <a:ext cx="3000000" cy="3000000"/>
        </p:xfrm>
        <a:graphic>
          <a:graphicData uri="http://schemas.openxmlformats.org/drawingml/2006/table">
            <a:tbl>
              <a:tblPr>
                <a:noFill/>
                <a:tableStyleId>{8A887153-B76B-4501-BF64-61BEDD0AD78A}</a:tableStyleId>
              </a:tblPr>
              <a:tblGrid>
                <a:gridCol w="836550"/>
                <a:gridCol w="764725"/>
                <a:gridCol w="719100"/>
                <a:gridCol w="544775"/>
                <a:gridCol w="530250"/>
                <a:gridCol w="646475"/>
                <a:gridCol w="366275"/>
                <a:gridCol w="552475"/>
                <a:gridCol w="540700"/>
                <a:gridCol w="874650"/>
                <a:gridCol w="739475"/>
              </a:tblGrid>
              <a:tr h="626725">
                <a:tc>
                  <a:txBody>
                    <a:bodyPr/>
                    <a:lstStyle/>
                    <a:p>
                      <a:pPr indent="0" lvl="0" marL="0" marR="0" rtl="0" algn="l">
                        <a:spcBef>
                          <a:spcPts val="0"/>
                        </a:spcBef>
                        <a:spcAft>
                          <a:spcPts val="0"/>
                        </a:spcAft>
                        <a:buClr>
                          <a:srgbClr val="000000"/>
                        </a:buClr>
                        <a:buSzPts val="1100"/>
                        <a:buFont typeface="Calibri"/>
                        <a:buNone/>
                      </a:pPr>
                      <a:r>
                        <a:rPr b="1" i="0" lang="sk-SK" sz="1100" u="none" cap="none" strike="noStrike">
                          <a:solidFill>
                            <a:srgbClr val="000000"/>
                          </a:solidFill>
                          <a:latin typeface="Calibri"/>
                          <a:ea typeface="Calibri"/>
                          <a:cs typeface="Calibri"/>
                          <a:sym typeface="Calibri"/>
                        </a:rPr>
                        <a:t>JUDGERENT</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152935"/>
                      </a:solidFill>
                      <a:prstDash val="solid"/>
                      <a:round/>
                      <a:headEnd len="sm" w="sm" type="none"/>
                      <a:tailEnd len="sm" w="sm" type="none"/>
                    </a:lnB>
                    <a:solidFill>
                      <a:srgbClr val="D9E1F2"/>
                    </a:solidFill>
                  </a:tcPr>
                </a:tc>
                <a:tc>
                  <a:txBody>
                    <a:bodyPr/>
                    <a:lstStyle/>
                    <a:p>
                      <a:pPr indent="0" lvl="0" marL="0" marR="0" rtl="0" algn="ctr">
                        <a:spcBef>
                          <a:spcPts val="0"/>
                        </a:spcBef>
                        <a:spcAft>
                          <a:spcPts val="0"/>
                        </a:spcAft>
                        <a:buClr>
                          <a:srgbClr val="264A60"/>
                        </a:buClr>
                        <a:buSzPts val="800"/>
                        <a:buFont typeface="Arial"/>
                        <a:buNone/>
                      </a:pPr>
                      <a:r>
                        <a:rPr b="0" i="0" lang="sk-SK" sz="800" u="none" cap="none" strike="noStrike">
                          <a:solidFill>
                            <a:srgbClr val="264A60"/>
                          </a:solidFill>
                          <a:latin typeface="Arial"/>
                          <a:ea typeface="Arial"/>
                          <a:cs typeface="Arial"/>
                          <a:sym typeface="Arial"/>
                        </a:rPr>
                        <a:t>Scale Mean if Item Deleted</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Clr>
                          <a:srgbClr val="264A60"/>
                        </a:buClr>
                        <a:buSzPts val="800"/>
                        <a:buFont typeface="Arial"/>
                        <a:buNone/>
                      </a:pPr>
                      <a:r>
                        <a:rPr b="0" i="0" lang="sk-SK" sz="800" u="none" cap="none" strike="noStrike">
                          <a:solidFill>
                            <a:srgbClr val="264A60"/>
                          </a:solidFill>
                          <a:latin typeface="Arial"/>
                          <a:ea typeface="Arial"/>
                          <a:cs typeface="Arial"/>
                          <a:sym typeface="Arial"/>
                        </a:rPr>
                        <a:t>Scale Variance if Item Deleted</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Clr>
                          <a:srgbClr val="264A60"/>
                        </a:buClr>
                        <a:buSzPts val="800"/>
                        <a:buFont typeface="Arial"/>
                        <a:buNone/>
                      </a:pPr>
                      <a:r>
                        <a:rPr b="0" i="0" lang="sk-SK" sz="800" u="none" cap="none" strike="noStrike">
                          <a:solidFill>
                            <a:srgbClr val="264A60"/>
                          </a:solidFill>
                          <a:latin typeface="Arial"/>
                          <a:ea typeface="Arial"/>
                          <a:cs typeface="Arial"/>
                          <a:sym typeface="Arial"/>
                        </a:rPr>
                        <a:t>Corrected Item-Total Correlation</a:t>
                      </a:r>
                      <a:endParaRPr b="0" i="0" sz="800" u="none" cap="none" strike="noStrike">
                        <a:solidFill>
                          <a:srgbClr val="264A60"/>
                        </a:solidFill>
                        <a:latin typeface="Arial"/>
                        <a:ea typeface="Arial"/>
                        <a:cs typeface="Arial"/>
                        <a:sym typeface="Arial"/>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Clr>
                          <a:srgbClr val="264A60"/>
                        </a:buClr>
                        <a:buSzPts val="800"/>
                        <a:buFont typeface="Arial"/>
                        <a:buNone/>
                      </a:pPr>
                      <a:r>
                        <a:rPr b="0" i="0" lang="sk-SK" sz="800" u="none" cap="none" strike="noStrike">
                          <a:solidFill>
                            <a:srgbClr val="264A60"/>
                          </a:solidFill>
                          <a:latin typeface="Arial"/>
                          <a:ea typeface="Arial"/>
                          <a:cs typeface="Arial"/>
                          <a:sym typeface="Arial"/>
                        </a:rPr>
                        <a:t>Squared Multiple Correlation</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Clr>
                          <a:srgbClr val="264A60"/>
                        </a:buClr>
                        <a:buSzPts val="800"/>
                        <a:buFont typeface="Arial"/>
                        <a:buNone/>
                      </a:pPr>
                      <a:r>
                        <a:rPr b="0" i="0" lang="sk-SK" sz="800" u="none" cap="none" strike="noStrike">
                          <a:solidFill>
                            <a:srgbClr val="264A60"/>
                          </a:solidFill>
                          <a:latin typeface="Arial"/>
                          <a:ea typeface="Arial"/>
                          <a:cs typeface="Arial"/>
                          <a:sym typeface="Arial"/>
                        </a:rPr>
                        <a:t>Cronbach's Alpha if Item Deleted</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000000"/>
                        </a:buClr>
                        <a:buSzPts val="1100"/>
                        <a:buFont typeface="Times New Roman"/>
                        <a:buNone/>
                      </a:pPr>
                      <a:r>
                        <a:rPr b="0" i="0" lang="sk-SK" sz="1100" u="none" cap="none" strike="noStrike">
                          <a:solidFill>
                            <a:srgbClr val="000000"/>
                          </a:solidFill>
                          <a:latin typeface="Times New Roman"/>
                          <a:ea typeface="Times New Roman"/>
                          <a:cs typeface="Times New Roman"/>
                          <a:sym typeface="Times New Roman"/>
                        </a:rPr>
                        <a:t> </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Mean</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Std. Deviation</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N</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FFFF"/>
                    </a:solidFill>
                  </a:tcPr>
                </a:tc>
              </a:tr>
              <a:tr h="182175">
                <a:tc>
                  <a:txBody>
                    <a:bodyPr/>
                    <a:lstStyle/>
                    <a:p>
                      <a:pPr indent="0" lvl="0" marL="0" marR="0" rtl="0" algn="l">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U1</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152935"/>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6,5759</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152935"/>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4,016</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152935"/>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0,33</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152935"/>
                      </a:solidFill>
                      <a:prstDash val="solid"/>
                      <a:round/>
                      <a:headEnd len="sm" w="sm" type="none"/>
                      <a:tailEnd len="sm" w="sm" type="none"/>
                    </a:lnT>
                    <a:lnB cap="flat" cmpd="sng" w="12700">
                      <a:solidFill>
                        <a:srgbClr val="AEAEAE"/>
                      </a:solidFill>
                      <a:prstDash val="solid"/>
                      <a:round/>
                      <a:headEnd len="sm" w="sm" type="none"/>
                      <a:tailEnd len="sm" w="sm" type="none"/>
                    </a:lnB>
                    <a:solidFill>
                      <a:srgbClr val="E7E6E6"/>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0,222</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152935"/>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0,215</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152935"/>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U13</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152935"/>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0,1646</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152935"/>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0,37196</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152935"/>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152935"/>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r>
              <a:tr h="182175">
                <a:tc>
                  <a:txBody>
                    <a:bodyPr/>
                    <a:lstStyle/>
                    <a:p>
                      <a:pPr indent="0" lvl="0" marL="0" marR="0" rtl="0" algn="l">
                        <a:spcBef>
                          <a:spcPts val="0"/>
                        </a:spcBef>
                        <a:spcAft>
                          <a:spcPts val="0"/>
                        </a:spcAft>
                        <a:buClr>
                          <a:srgbClr val="264A60"/>
                        </a:buClr>
                        <a:buSzPts val="900"/>
                        <a:buFont typeface="Arial"/>
                        <a:buNone/>
                      </a:pPr>
                      <a:r>
                        <a:rPr b="1" i="0" lang="sk-SK" sz="900" u="none" cap="none" strike="noStrike">
                          <a:solidFill>
                            <a:srgbClr val="264A60"/>
                          </a:solidFill>
                          <a:latin typeface="Arial"/>
                          <a:ea typeface="Arial"/>
                          <a:cs typeface="Arial"/>
                          <a:sym typeface="Arial"/>
                        </a:rPr>
                        <a:t>U15</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6,4114</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4,155</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0,251</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E7E6E6"/>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0,171</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0,244</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U16</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0,1646</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0,37196</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r>
              <a:tr h="182175">
                <a:tc>
                  <a:txBody>
                    <a:bodyPr/>
                    <a:lstStyle/>
                    <a:p>
                      <a:pPr indent="0" lvl="0" marL="0" marR="0" rtl="0" algn="l">
                        <a:spcBef>
                          <a:spcPts val="0"/>
                        </a:spcBef>
                        <a:spcAft>
                          <a:spcPts val="0"/>
                        </a:spcAft>
                        <a:buClr>
                          <a:srgbClr val="264A60"/>
                        </a:buClr>
                        <a:buSzPts val="900"/>
                        <a:buFont typeface="Arial"/>
                        <a:buNone/>
                      </a:pPr>
                      <a:r>
                        <a:rPr b="1" i="0" lang="sk-SK" sz="900" u="none" cap="none" strike="noStrike">
                          <a:solidFill>
                            <a:srgbClr val="264A60"/>
                          </a:solidFill>
                          <a:latin typeface="Arial"/>
                          <a:ea typeface="Arial"/>
                          <a:cs typeface="Arial"/>
                          <a:sym typeface="Arial"/>
                        </a:rPr>
                        <a:t>U10</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6,3418</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4,214</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0,235</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E7E6E6"/>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0,244</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0,252</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U11</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0,3101</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0,46402</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r>
              <a:tr h="182175">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U7</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6,5443</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4,224</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0,215</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0,183</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0,258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U14</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0,3481</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0,47788</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r>
              <a:tr h="182175">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U8</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6,5823</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4,283</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0,19</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0,136</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0,268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U5</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0,3544</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0,47986</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r>
              <a:tr h="182175">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U3</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6,5759</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4,437</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0,111</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0,077</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0,296</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U4</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0,3734</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0,48525</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r>
              <a:tr h="182175">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U2</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6,1392</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4,643</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0,085</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0,126</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0,305</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U8</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0,3987</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0,49119</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r>
              <a:tr h="182175">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U13</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6,8165</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4,66</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0,07</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0,15</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0,309</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1" i="0" lang="sk-SK" sz="900" u="none" cap="none" strike="noStrike">
                          <a:solidFill>
                            <a:srgbClr val="264A60"/>
                          </a:solidFill>
                          <a:latin typeface="Arial"/>
                          <a:ea typeface="Arial"/>
                          <a:cs typeface="Arial"/>
                          <a:sym typeface="Arial"/>
                        </a:rPr>
                        <a:t>U1</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0,4051</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0,49247</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r>
              <a:tr h="182175">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U4</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6,6076</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4,546</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0,063</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0,066</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0,313</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U3</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0,4051</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0,49247</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r>
              <a:tr h="182175">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U12</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6,5696</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4,54</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0,06</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0,213</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0,314</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U12</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0,4114</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0,49365</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r>
              <a:tr h="182175">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U5</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6,6266</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4,656</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0,012</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0,093</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0,329</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U6</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0,4177</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0,49475</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r>
              <a:tr h="182175">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U9</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6,2405</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4,719</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-0,001</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0,143</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0,331</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U7</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0,4367</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0,49756</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r>
              <a:tr h="182175">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U11</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6,6709</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4,706</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-0,006</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0,123</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0,334</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1" i="0" lang="sk-SK" sz="900" u="none" cap="none" strike="noStrike">
                          <a:solidFill>
                            <a:srgbClr val="264A60"/>
                          </a:solidFill>
                          <a:latin typeface="Arial"/>
                          <a:ea typeface="Arial"/>
                          <a:cs typeface="Arial"/>
                          <a:sym typeface="Arial"/>
                        </a:rPr>
                        <a:t>U15</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0,5696</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0,4967</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r>
              <a:tr h="182175">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U14</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6,6329</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4,705</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-0,011</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0,103</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0,337</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CCFF"/>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1" i="0" lang="sk-SK" sz="900" u="none" cap="none" strike="noStrike">
                          <a:solidFill>
                            <a:srgbClr val="264A60"/>
                          </a:solidFill>
                          <a:latin typeface="Arial"/>
                          <a:ea typeface="Arial"/>
                          <a:cs typeface="Arial"/>
                          <a:sym typeface="Arial"/>
                        </a:rPr>
                        <a:t>U10</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0,6392</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0,48175</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1"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r>
              <a:tr h="182175">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U6</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6,5633</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4,706</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-0,019</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0,159</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0,341</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FF2CC"/>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U9</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0,7405</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0,43975</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AEAEAE"/>
                      </a:solidFill>
                      <a:prstDash val="solid"/>
                      <a:round/>
                      <a:headEnd len="sm" w="sm" type="none"/>
                      <a:tailEnd len="sm" w="sm" type="none"/>
                    </a:lnB>
                    <a:solidFill>
                      <a:srgbClr val="FCE4D6"/>
                    </a:solidFill>
                  </a:tcPr>
                </a:tc>
              </a:tr>
              <a:tr h="182175">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U16</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6,8165</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4,992</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-0,132</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0,1</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CCFF"/>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0,36</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CCFF"/>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264A60"/>
                        </a:buClr>
                        <a:buSzPts val="900"/>
                        <a:buFont typeface="Arial"/>
                        <a:buNone/>
                      </a:pPr>
                      <a:r>
                        <a:rPr b="0" i="0" lang="sk-SK" sz="900" u="none" cap="none" strike="noStrike">
                          <a:solidFill>
                            <a:srgbClr val="264A60"/>
                          </a:solidFill>
                          <a:latin typeface="Arial"/>
                          <a:ea typeface="Arial"/>
                          <a:cs typeface="Arial"/>
                          <a:sym typeface="Arial"/>
                        </a:rPr>
                        <a:t>U2</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0,8418</a:t>
                      </a:r>
                      <a:endParaRPr/>
                    </a:p>
                  </a:txBody>
                  <a:tcPr marT="7275" marB="0" marR="7275" marL="7275" anchor="ctr">
                    <a:lnL cap="flat" cmpd="sng" w="9525">
                      <a:solidFill>
                        <a:srgbClr val="000000">
                          <a:alpha val="0"/>
                        </a:srgbClr>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0,36611</a:t>
                      </a:r>
                      <a:endParaRPr/>
                    </a:p>
                  </a:txBody>
                  <a:tcPr marT="7275" marB="0" marR="7275" marL="7275" anchor="ctr">
                    <a:lnL cap="flat" cmpd="sng" w="12700">
                      <a:solidFill>
                        <a:srgbClr val="E0E0E0"/>
                      </a:solidFill>
                      <a:prstDash val="solid"/>
                      <a:round/>
                      <a:headEnd len="sm" w="sm" type="none"/>
                      <a:tailEnd len="sm" w="sm" type="none"/>
                    </a:lnL>
                    <a:lnR cap="flat" cmpd="sng" w="12700">
                      <a:solidFill>
                        <a:srgbClr val="E0E0E0"/>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F2CC"/>
                    </a:solidFill>
                  </a:tcPr>
                </a:tc>
                <a:tc>
                  <a:txBody>
                    <a:bodyPr/>
                    <a:lstStyle/>
                    <a:p>
                      <a:pPr indent="0" lvl="0" marL="0" marR="0" rtl="0" algn="r">
                        <a:spcBef>
                          <a:spcPts val="0"/>
                        </a:spcBef>
                        <a:spcAft>
                          <a:spcPts val="0"/>
                        </a:spcAft>
                        <a:buClr>
                          <a:srgbClr val="010205"/>
                        </a:buClr>
                        <a:buSzPts val="900"/>
                        <a:buFont typeface="Arial"/>
                        <a:buNone/>
                      </a:pPr>
                      <a:r>
                        <a:rPr b="0" i="0" lang="sk-SK" sz="900" u="none" cap="none" strike="noStrike">
                          <a:solidFill>
                            <a:srgbClr val="010205"/>
                          </a:solidFill>
                          <a:latin typeface="Arial"/>
                          <a:ea typeface="Arial"/>
                          <a:cs typeface="Arial"/>
                          <a:sym typeface="Arial"/>
                        </a:rPr>
                        <a:t>158</a:t>
                      </a:r>
                      <a:endParaRPr/>
                    </a:p>
                  </a:txBody>
                  <a:tcPr marT="7275" marB="0" marR="7275" marL="7275" anchor="ctr">
                    <a:lnL cap="flat" cmpd="sng" w="12700">
                      <a:solidFill>
                        <a:srgbClr val="E0E0E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AEAEAE"/>
                      </a:solidFill>
                      <a:prstDash val="solid"/>
                      <a:round/>
                      <a:headEnd len="sm" w="sm" type="none"/>
                      <a:tailEnd len="sm" w="sm" type="none"/>
                    </a:lnT>
                    <a:lnB cap="flat" cmpd="sng" w="12700">
                      <a:solidFill>
                        <a:srgbClr val="152935"/>
                      </a:solidFill>
                      <a:prstDash val="solid"/>
                      <a:round/>
                      <a:headEnd len="sm" w="sm" type="none"/>
                      <a:tailEnd len="sm" w="sm" type="none"/>
                    </a:lnB>
                    <a:solidFill>
                      <a:srgbClr val="FFF2CC"/>
                    </a:solidFill>
                  </a:tcPr>
                </a:tc>
              </a:tr>
            </a:tbl>
          </a:graphicData>
        </a:graphic>
      </p:graphicFrame>
      <p:graphicFrame>
        <p:nvGraphicFramePr>
          <p:cNvPr id="532" name="Google Shape;532;p12"/>
          <p:cNvGraphicFramePr/>
          <p:nvPr/>
        </p:nvGraphicFramePr>
        <p:xfrm>
          <a:off x="8703892" y="4930176"/>
          <a:ext cx="3000000" cy="3000000"/>
        </p:xfrm>
        <a:graphic>
          <a:graphicData uri="http://schemas.openxmlformats.org/drawingml/2006/table">
            <a:tbl>
              <a:tblPr>
                <a:noFill/>
                <a:tableStyleId>{BAFAA49D-696A-4242-AF2E-FED23D15B430}</a:tableStyleId>
              </a:tblPr>
              <a:tblGrid>
                <a:gridCol w="1289350"/>
                <a:gridCol w="560800"/>
                <a:gridCol w="560800"/>
                <a:gridCol w="259600"/>
              </a:tblGrid>
              <a:tr h="121225">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Statement 1  </a:t>
                      </a:r>
                      <a:endParaRPr/>
                    </a:p>
                    <a:p>
                      <a:pPr indent="0" lvl="0" marL="0" marR="0" rtl="0" algn="l">
                        <a:spcBef>
                          <a:spcPts val="0"/>
                        </a:spcBef>
                        <a:spcAft>
                          <a:spcPts val="0"/>
                        </a:spcAft>
                        <a:buClr>
                          <a:schemeClr val="lt1"/>
                        </a:buClr>
                        <a:buSzPts val="800"/>
                        <a:buFont typeface="Twentieth Century"/>
                        <a:buNone/>
                      </a:pPr>
                      <a:r>
                        <a:rPr lang="sk-SK" sz="800" u="none" cap="none" strike="noStrike"/>
                        <a:t>Teacher... Dickens film</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1 to 6</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6 items</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U1</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Statement 2 </a:t>
                      </a:r>
                      <a:endParaRPr/>
                    </a:p>
                    <a:p>
                      <a:pPr indent="0" lvl="0" marL="0" marR="0" rtl="0" algn="l">
                        <a:spcBef>
                          <a:spcPts val="0"/>
                        </a:spcBef>
                        <a:spcAft>
                          <a:spcPts val="0"/>
                        </a:spcAft>
                        <a:buClr>
                          <a:schemeClr val="lt1"/>
                        </a:buClr>
                        <a:buSzPts val="900"/>
                        <a:buFont typeface="Twentieth Century"/>
                        <a:buNone/>
                      </a:pPr>
                      <a:r>
                        <a:rPr lang="sk-SK" sz="900" u="none" cap="none" strike="noStrike"/>
                        <a:t>The first newspaper in Fr</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7 to 11</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5 items</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U10</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Statement 3 </a:t>
                      </a:r>
                      <a:endParaRPr/>
                    </a:p>
                    <a:p>
                      <a:pPr indent="0" lvl="0" marL="0" marR="0" rtl="0" algn="l">
                        <a:spcBef>
                          <a:spcPts val="0"/>
                        </a:spcBef>
                        <a:spcAft>
                          <a:spcPts val="0"/>
                        </a:spcAft>
                        <a:buClr>
                          <a:schemeClr val="lt1"/>
                        </a:buClr>
                        <a:buSzPts val="900"/>
                        <a:buFont typeface="Twentieth Century"/>
                        <a:buNone/>
                      </a:pPr>
                      <a:r>
                        <a:rPr lang="sk-SK" sz="900" u="none" cap="none" strike="noStrike"/>
                        <a:t>Farm ownership</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12 to 16</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5 items</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U15</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bl>
          </a:graphicData>
        </a:graphic>
      </p:graphicFrame>
      <p:grpSp>
        <p:nvGrpSpPr>
          <p:cNvPr id="533" name="Google Shape;533;p12"/>
          <p:cNvGrpSpPr/>
          <p:nvPr/>
        </p:nvGrpSpPr>
        <p:grpSpPr>
          <a:xfrm>
            <a:off x="1142260" y="28280"/>
            <a:ext cx="9904305" cy="461914"/>
            <a:chOff x="846" y="0"/>
            <a:chExt cx="9904305" cy="461914"/>
          </a:xfrm>
        </p:grpSpPr>
        <p:sp>
          <p:nvSpPr>
            <p:cNvPr id="534" name="Google Shape;534;p12"/>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12"/>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AIM</a:t>
              </a:r>
              <a:endParaRPr/>
            </a:p>
          </p:txBody>
        </p:sp>
        <p:sp>
          <p:nvSpPr>
            <p:cNvPr id="536" name="Google Shape;536;p12"/>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12"/>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Older Adults</a:t>
              </a:r>
              <a:endParaRPr sz="1500">
                <a:solidFill>
                  <a:schemeClr val="lt1"/>
                </a:solidFill>
                <a:latin typeface="Twentieth Century"/>
                <a:ea typeface="Twentieth Century"/>
                <a:cs typeface="Twentieth Century"/>
                <a:sym typeface="Twentieth Century"/>
              </a:endParaRPr>
            </a:p>
          </p:txBody>
        </p:sp>
        <p:sp>
          <p:nvSpPr>
            <p:cNvPr id="538" name="Google Shape;538;p12"/>
            <p:cNvSpPr/>
            <p:nvPr/>
          </p:nvSpPr>
          <p:spPr>
            <a:xfrm>
              <a:off x="2443003"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12"/>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Crithical Thinkng</a:t>
              </a:r>
              <a:endParaRPr sz="1500">
                <a:solidFill>
                  <a:schemeClr val="lt1"/>
                </a:solidFill>
                <a:latin typeface="Twentieth Century"/>
                <a:ea typeface="Twentieth Century"/>
                <a:cs typeface="Twentieth Century"/>
                <a:sym typeface="Twentieth Century"/>
              </a:endParaRPr>
            </a:p>
          </p:txBody>
        </p:sp>
        <p:sp>
          <p:nvSpPr>
            <p:cNvPr id="540" name="Google Shape;540;p12"/>
            <p:cNvSpPr/>
            <p:nvPr/>
          </p:nvSpPr>
          <p:spPr>
            <a:xfrm>
              <a:off x="3664082"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12"/>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Identifying CT</a:t>
              </a:r>
              <a:endParaRPr/>
            </a:p>
          </p:txBody>
        </p:sp>
        <p:sp>
          <p:nvSpPr>
            <p:cNvPr id="542" name="Google Shape;542;p12"/>
            <p:cNvSpPr/>
            <p:nvPr/>
          </p:nvSpPr>
          <p:spPr>
            <a:xfrm>
              <a:off x="4885161"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12"/>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WGC</a:t>
              </a:r>
              <a:endParaRPr/>
            </a:p>
          </p:txBody>
        </p:sp>
        <p:sp>
          <p:nvSpPr>
            <p:cNvPr id="544" name="Google Shape;544;p12"/>
            <p:cNvSpPr/>
            <p:nvPr/>
          </p:nvSpPr>
          <p:spPr>
            <a:xfrm>
              <a:off x="6106240"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12"/>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Reserch Smple </a:t>
              </a:r>
              <a:endParaRPr/>
            </a:p>
          </p:txBody>
        </p:sp>
        <p:sp>
          <p:nvSpPr>
            <p:cNvPr id="546" name="Google Shape;546;p12"/>
            <p:cNvSpPr/>
            <p:nvPr/>
          </p:nvSpPr>
          <p:spPr>
            <a:xfrm>
              <a:off x="7327318"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12"/>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Procedure</a:t>
              </a:r>
              <a:endParaRPr sz="1500">
                <a:solidFill>
                  <a:schemeClr val="lt1"/>
                </a:solidFill>
                <a:latin typeface="Twentieth Century"/>
                <a:ea typeface="Twentieth Century"/>
                <a:cs typeface="Twentieth Century"/>
                <a:sym typeface="Twentieth Century"/>
              </a:endParaRPr>
            </a:p>
          </p:txBody>
        </p:sp>
        <p:sp>
          <p:nvSpPr>
            <p:cNvPr id="548" name="Google Shape;548;p12"/>
            <p:cNvSpPr/>
            <p:nvPr/>
          </p:nvSpPr>
          <p:spPr>
            <a:xfrm>
              <a:off x="8548397"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2"/>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Results nd conclusion</a:t>
              </a:r>
              <a:endParaRPr sz="1500">
                <a:solidFill>
                  <a:schemeClr val="lt1"/>
                </a:solidFill>
                <a:latin typeface="Twentieth Century"/>
                <a:ea typeface="Twentieth Century"/>
                <a:cs typeface="Twentieth Century"/>
                <a:sym typeface="Twentieth Century"/>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13"/>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wentieth Century"/>
              <a:buNone/>
            </a:pPr>
            <a:r>
              <a:rPr lang="sk-SK"/>
              <a:t>TABLE 4: FACTOR "</a:t>
            </a:r>
            <a:r>
              <a:rPr b="1" lang="sk-SK">
                <a:solidFill>
                  <a:srgbClr val="002060"/>
                </a:solidFill>
              </a:rPr>
              <a:t>RECOGNITION OF ASSUMPTIONS</a:t>
            </a:r>
            <a:r>
              <a:rPr lang="sk-SK"/>
              <a:t>" – </a:t>
            </a:r>
            <a:br>
              <a:rPr lang="sk-SK"/>
            </a:br>
            <a:r>
              <a:rPr lang="sk-SK"/>
              <a:t>– PSYCHOMETRIC PROPERTIES OF W-GT (T-186, 2000).</a:t>
            </a:r>
            <a:endParaRPr/>
          </a:p>
        </p:txBody>
      </p:sp>
      <p:graphicFrame>
        <p:nvGraphicFramePr>
          <p:cNvPr id="555" name="Google Shape;555;p13"/>
          <p:cNvGraphicFramePr/>
          <p:nvPr/>
        </p:nvGraphicFramePr>
        <p:xfrm>
          <a:off x="1084263" y="2247606"/>
          <a:ext cx="3000000" cy="3000000"/>
        </p:xfrm>
        <a:graphic>
          <a:graphicData uri="http://schemas.openxmlformats.org/drawingml/2006/table">
            <a:tbl>
              <a:tblPr>
                <a:noFill/>
                <a:tableStyleId>{8A887153-B76B-4501-BF64-61BEDD0AD78A}</a:tableStyleId>
              </a:tblPr>
              <a:tblGrid>
                <a:gridCol w="843875"/>
                <a:gridCol w="810125"/>
                <a:gridCol w="810125"/>
                <a:gridCol w="405075"/>
                <a:gridCol w="270050"/>
                <a:gridCol w="810125"/>
                <a:gridCol w="810125"/>
                <a:gridCol w="810125"/>
                <a:gridCol w="810125"/>
                <a:gridCol w="465450"/>
                <a:gridCol w="648500"/>
              </a:tblGrid>
              <a:tr h="173600">
                <a:tc gridSpan="4">
                  <a:txBody>
                    <a:bodyPr/>
                    <a:lstStyle/>
                    <a:p>
                      <a:pPr indent="0" lvl="0" marL="0" marR="0" rtl="0" algn="ct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Item Statistics</a:t>
                      </a:r>
                      <a:endParaRPr/>
                    </a:p>
                  </a:txBody>
                  <a:tcPr marT="6400" marB="0" marR="6400" marL="64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6">
                  <a:txBody>
                    <a:bodyPr/>
                    <a:lstStyle/>
                    <a:p>
                      <a:pPr indent="0" lvl="0" marL="0" marR="0" rtl="0" algn="ct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Item-Total Statistics</a:t>
                      </a:r>
                      <a:endParaRPr b="1" i="0" sz="900" u="none" cap="none" strike="noStrike">
                        <a:solidFill>
                          <a:srgbClr val="000000"/>
                        </a:solidFill>
                        <a:latin typeface="Arial"/>
                        <a:ea typeface="Arial"/>
                        <a:cs typeface="Arial"/>
                        <a:sym typeface="Arial"/>
                      </a:endParaRPr>
                    </a:p>
                  </a:txBody>
                  <a:tcPr marT="6400" marB="0" marR="6400" marL="64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r>
              <a:tr h="793050">
                <a:tc>
                  <a:txBody>
                    <a:bodyPr/>
                    <a:lstStyle/>
                    <a:p>
                      <a:pPr indent="0" lvl="0" marL="0" marR="0" rtl="0" algn="l">
                        <a:spcBef>
                          <a:spcPts val="0"/>
                        </a:spcBef>
                        <a:spcAft>
                          <a:spcPts val="0"/>
                        </a:spcAft>
                        <a:buClr>
                          <a:srgbClr val="333399"/>
                        </a:buClr>
                        <a:buSzPts val="800"/>
                        <a:buFont typeface="Arial"/>
                        <a:buNone/>
                      </a:pPr>
                      <a:r>
                        <a:rPr b="1" i="0" lang="sk-SK" sz="800" u="none" cap="none" strike="noStrike">
                          <a:solidFill>
                            <a:srgbClr val="333399"/>
                          </a:solidFill>
                          <a:latin typeface="Arial"/>
                          <a:ea typeface="Arial"/>
                          <a:cs typeface="Arial"/>
                          <a:sym typeface="Arial"/>
                        </a:rPr>
                        <a:t>Recognition of assumptions</a:t>
                      </a:r>
                      <a:endParaRPr b="1" i="0" sz="800" u="none" cap="none" strike="noStrike">
                        <a:solidFill>
                          <a:srgbClr val="333399"/>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Mean</a:t>
                      </a:r>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Std. Deviation</a:t>
                      </a:r>
                      <a:endParaRPr/>
                    </a:p>
                  </a:txBody>
                  <a:tcPr marT="6400" marB="0" marR="6400" marL="6400"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N</a:t>
                      </a:r>
                      <a:endParaRPr/>
                    </a:p>
                  </a:txBody>
                  <a:tcPr marT="6400" marB="0" marR="6400" marL="6400" anchor="b">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 </a:t>
                      </a:r>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Scale Mean if Item Deleted</a:t>
                      </a:r>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Scale Variance if Item Deleted</a:t>
                      </a:r>
                      <a:endParaRPr/>
                    </a:p>
                  </a:txBody>
                  <a:tcPr marT="6400" marB="0" marR="6400" marL="6400"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Corrected Item-Total Correlation</a:t>
                      </a:r>
                      <a:endParaRPr b="0" i="0" sz="800" u="none" cap="none" strike="noStrike">
                        <a:solidFill>
                          <a:srgbClr val="333399"/>
                        </a:solidFill>
                        <a:latin typeface="Arial"/>
                        <a:ea typeface="Arial"/>
                        <a:cs typeface="Arial"/>
                        <a:sym typeface="Arial"/>
                      </a:endParaRPr>
                    </a:p>
                  </a:txBody>
                  <a:tcPr marT="6400" marB="0" marR="6400" marL="6400"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Squared Multiple Correlation</a:t>
                      </a:r>
                      <a:endParaRPr/>
                    </a:p>
                  </a:txBody>
                  <a:tcPr marT="6400" marB="0" marR="6400" marL="6400"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Cronbach's Alpha if Item Deleted</a:t>
                      </a:r>
                      <a:endParaRPr/>
                    </a:p>
                  </a:txBody>
                  <a:tcPr marT="6400" marB="0" marR="6400" marL="6400" anchor="b">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RD17</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0,7261</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0,44738</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1" i="0" lang="sk-SK" sz="800" u="none" cap="none" strike="noStrike">
                          <a:solidFill>
                            <a:srgbClr val="333399"/>
                          </a:solidFill>
                          <a:latin typeface="Arial"/>
                          <a:ea typeface="Arial"/>
                          <a:cs typeface="Arial"/>
                          <a:sym typeface="Arial"/>
                        </a:rPr>
                        <a:t>RD30</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1" i="0" lang="sk-SK" sz="800" u="none" cap="none" strike="noStrike">
                          <a:solidFill>
                            <a:srgbClr val="000000"/>
                          </a:solidFill>
                          <a:latin typeface="Arial"/>
                          <a:ea typeface="Arial"/>
                          <a:cs typeface="Arial"/>
                          <a:sym typeface="Arial"/>
                        </a:rPr>
                        <a:t>10,0510</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1" i="0" lang="sk-SK" sz="800" u="none" cap="none" strike="noStrike">
                          <a:solidFill>
                            <a:srgbClr val="000000"/>
                          </a:solidFill>
                          <a:latin typeface="Arial"/>
                          <a:ea typeface="Arial"/>
                          <a:cs typeface="Arial"/>
                          <a:sym typeface="Arial"/>
                        </a:rPr>
                        <a:t>3,600</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1" i="0" lang="sk-SK" sz="800" u="none" cap="none" strike="noStrike">
                          <a:solidFill>
                            <a:srgbClr val="000000"/>
                          </a:solidFill>
                          <a:latin typeface="Arial"/>
                          <a:ea typeface="Arial"/>
                          <a:cs typeface="Arial"/>
                          <a:sym typeface="Arial"/>
                        </a:rPr>
                        <a:t>0,346</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1"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1" i="0" lang="sk-SK" sz="800" u="none" cap="none" strike="noStrike">
                          <a:solidFill>
                            <a:srgbClr val="000000"/>
                          </a:solidFill>
                          <a:latin typeface="Arial"/>
                          <a:ea typeface="Arial"/>
                          <a:cs typeface="Arial"/>
                          <a:sym typeface="Arial"/>
                        </a:rPr>
                        <a:t>0,226</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RD18</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0,5223</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0,50110</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1" i="0" lang="sk-SK" sz="800" u="none" cap="none" strike="noStrike">
                          <a:solidFill>
                            <a:srgbClr val="333399"/>
                          </a:solidFill>
                          <a:latin typeface="Arial"/>
                          <a:ea typeface="Arial"/>
                          <a:cs typeface="Arial"/>
                          <a:sym typeface="Arial"/>
                        </a:rPr>
                        <a:t>RD18</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1" i="0" lang="sk-SK" sz="800" u="none" cap="none" strike="noStrike">
                          <a:solidFill>
                            <a:srgbClr val="000000"/>
                          </a:solidFill>
                          <a:latin typeface="Arial"/>
                          <a:ea typeface="Arial"/>
                          <a:cs typeface="Arial"/>
                          <a:sym typeface="Arial"/>
                        </a:rPr>
                        <a:t>10,2675</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1" i="0" lang="sk-SK" sz="800" u="none" cap="none" strike="noStrike">
                          <a:solidFill>
                            <a:srgbClr val="000000"/>
                          </a:solidFill>
                          <a:latin typeface="Arial"/>
                          <a:ea typeface="Arial"/>
                          <a:cs typeface="Arial"/>
                          <a:sym typeface="Arial"/>
                        </a:rPr>
                        <a:t>3,633</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1" i="0" lang="sk-SK" sz="800" u="none" cap="none" strike="noStrike">
                          <a:solidFill>
                            <a:srgbClr val="000000"/>
                          </a:solidFill>
                          <a:latin typeface="Arial"/>
                          <a:ea typeface="Arial"/>
                          <a:cs typeface="Arial"/>
                          <a:sym typeface="Arial"/>
                        </a:rPr>
                        <a:t>0,255</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1"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1" i="0" lang="sk-SK" sz="800" u="none" cap="none" strike="noStrike">
                          <a:solidFill>
                            <a:srgbClr val="000000"/>
                          </a:solidFill>
                          <a:latin typeface="Arial"/>
                          <a:ea typeface="Arial"/>
                          <a:cs typeface="Arial"/>
                          <a:sym typeface="Arial"/>
                        </a:rPr>
                        <a:t>0,251</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RD19</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0,7834</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0,41322</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1" i="0" lang="sk-SK" sz="800" u="none" cap="none" strike="noStrike">
                          <a:solidFill>
                            <a:srgbClr val="333399"/>
                          </a:solidFill>
                          <a:latin typeface="Arial"/>
                          <a:ea typeface="Arial"/>
                          <a:cs typeface="Arial"/>
                          <a:sym typeface="Arial"/>
                        </a:rPr>
                        <a:t>RD19</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1" i="0" lang="sk-SK" sz="800" u="none" cap="none" strike="noStrike">
                          <a:solidFill>
                            <a:srgbClr val="000000"/>
                          </a:solidFill>
                          <a:latin typeface="Arial"/>
                          <a:ea typeface="Arial"/>
                          <a:cs typeface="Arial"/>
                          <a:sym typeface="Arial"/>
                        </a:rPr>
                        <a:t>10,0064</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1" i="0" lang="sk-SK" sz="800" u="none" cap="none" strike="noStrike">
                          <a:solidFill>
                            <a:srgbClr val="000000"/>
                          </a:solidFill>
                          <a:latin typeface="Arial"/>
                          <a:ea typeface="Arial"/>
                          <a:cs typeface="Arial"/>
                          <a:sym typeface="Arial"/>
                        </a:rPr>
                        <a:t>3,801</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1" i="0" lang="sk-SK" sz="800" u="none" cap="none" strike="noStrike">
                          <a:solidFill>
                            <a:srgbClr val="000000"/>
                          </a:solidFill>
                          <a:latin typeface="Arial"/>
                          <a:ea typeface="Arial"/>
                          <a:cs typeface="Arial"/>
                          <a:sym typeface="Arial"/>
                        </a:rPr>
                        <a:t>0,248</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1"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1" i="0" lang="sk-SK" sz="800" u="none" cap="none" strike="noStrike">
                          <a:solidFill>
                            <a:srgbClr val="000000"/>
                          </a:solidFill>
                          <a:latin typeface="Arial"/>
                          <a:ea typeface="Arial"/>
                          <a:cs typeface="Arial"/>
                          <a:sym typeface="Arial"/>
                        </a:rPr>
                        <a:t>0,264</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RD20</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0,6178</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0,48747</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RD23</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9,9236</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3,994</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0,192</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0,289</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RD21</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0,8917</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0,31173</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RD28</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9,9873</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3,923</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0,183</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0,286</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RD22</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0,4968</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0,50159</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RD29</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10,1338</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3,822</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0,174</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0,284</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RD23</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0,8662</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0,34148</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RD27</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10,0255</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3,922</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0,159</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0,292</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RD24</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0,1592</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0,36707</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RD25</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9,9809</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3,980</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0,150</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0,296</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RD25</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0,8089</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0,39441</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RD26</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10,0701</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3,937</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0,130</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0,301</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RD26</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0,7197</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0,45056</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RD17</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10,0637</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4,009</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0,091</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0,314</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RD27</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0,7643</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0,42577</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RD22</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10,2930</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3,978</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0,071</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0,322</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RD28</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0,8025</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0,39935</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RD21</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9,8981</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4,272</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0,003</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0,335</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RD29</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0,6561</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0,47654</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RD31</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10,0701</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4,219</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-0,027</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0,352</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RD30</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0,7389</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0,44067</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RD20</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10,1720</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4,246</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-0,055</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0,366</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RD31</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0,7197</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0,45056</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RD32</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10,2739</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4,380</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-0,123</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0,391</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600">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RD32</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0,5159</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0,50135</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157</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Arial"/>
                        <a:ea typeface="Arial"/>
                        <a:cs typeface="Arial"/>
                        <a:sym typeface="Arial"/>
                      </a:endParaRPr>
                    </a:p>
                  </a:txBody>
                  <a:tcPr marT="6400" marB="0" marR="6400" marL="64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800"/>
                        <a:buFont typeface="Arial"/>
                        <a:buNone/>
                      </a:pPr>
                      <a:r>
                        <a:rPr b="0" i="0" lang="sk-SK" sz="800" u="none" cap="none" strike="noStrike">
                          <a:solidFill>
                            <a:srgbClr val="333399"/>
                          </a:solidFill>
                          <a:latin typeface="Arial"/>
                          <a:ea typeface="Arial"/>
                          <a:cs typeface="Arial"/>
                          <a:sym typeface="Arial"/>
                        </a:rPr>
                        <a:t>RD24</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10,6306</a:t>
                      </a:r>
                      <a:endParaRPr/>
                    </a:p>
                  </a:txBody>
                  <a:tcPr marT="6400" marB="0" marR="6400" marL="640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4,529</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-0,187</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 </a:t>
                      </a:r>
                      <a:endParaRPr/>
                    </a:p>
                  </a:txBody>
                  <a:tcPr marT="6400" marB="0" marR="6400" marL="640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800"/>
                        <a:buFont typeface="Arial"/>
                        <a:buNone/>
                      </a:pPr>
                      <a:r>
                        <a:rPr b="0" i="0" lang="sk-SK" sz="800" u="none" cap="none" strike="noStrike">
                          <a:solidFill>
                            <a:srgbClr val="000000"/>
                          </a:solidFill>
                          <a:latin typeface="Arial"/>
                          <a:ea typeface="Arial"/>
                          <a:cs typeface="Arial"/>
                          <a:sym typeface="Arial"/>
                        </a:rPr>
                        <a:t>0,385</a:t>
                      </a:r>
                      <a:endParaRPr/>
                    </a:p>
                  </a:txBody>
                  <a:tcPr marT="6400" marB="0" marR="6400" marL="640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r>
            </a:tbl>
          </a:graphicData>
        </a:graphic>
      </p:graphicFrame>
      <p:graphicFrame>
        <p:nvGraphicFramePr>
          <p:cNvPr id="556" name="Google Shape;556;p13"/>
          <p:cNvGraphicFramePr/>
          <p:nvPr/>
        </p:nvGraphicFramePr>
        <p:xfrm>
          <a:off x="8717653" y="4847025"/>
          <a:ext cx="3000000" cy="3000000"/>
        </p:xfrm>
        <a:graphic>
          <a:graphicData uri="http://schemas.openxmlformats.org/drawingml/2006/table">
            <a:tbl>
              <a:tblPr>
                <a:noFill/>
                <a:tableStyleId>{BAFAA49D-696A-4242-AF2E-FED23D15B430}</a:tableStyleId>
              </a:tblPr>
              <a:tblGrid>
                <a:gridCol w="824275"/>
                <a:gridCol w="711825"/>
                <a:gridCol w="532575"/>
                <a:gridCol w="596000"/>
              </a:tblGrid>
              <a:tr h="139700">
                <a:tc>
                  <a:txBody>
                    <a:bodyPr/>
                    <a:lstStyle/>
                    <a:p>
                      <a:pPr indent="0" lvl="0" marL="0" marR="0" rtl="0" algn="l">
                        <a:spcBef>
                          <a:spcPts val="0"/>
                        </a:spcBef>
                        <a:spcAft>
                          <a:spcPts val="0"/>
                        </a:spcAft>
                        <a:buClr>
                          <a:schemeClr val="lt1"/>
                        </a:buClr>
                        <a:buSzPts val="800"/>
                        <a:buFont typeface="Twentieth Century"/>
                        <a:buNone/>
                      </a:pPr>
                      <a:r>
                        <a:rPr lang="sk-SK" sz="800" u="none" cap="none" strike="noStrike"/>
                        <a:t>STATEMENT 1</a:t>
                      </a:r>
                      <a:endParaRPr b="0" i="0" sz="800" u="none" cap="none" strike="noStrike">
                        <a:solidFill>
                          <a:srgbClr val="333399"/>
                        </a:solidFill>
                        <a:latin typeface="Arial"/>
                        <a:ea typeface="Arial"/>
                        <a:cs typeface="Arial"/>
                        <a:sym typeface="Arial"/>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17- 18</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2 items</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RD18</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900"/>
                        <a:buFont typeface="Twentieth Century"/>
                        <a:buNone/>
                      </a:pPr>
                      <a:r>
                        <a:rPr lang="sk-SK" sz="900" u="none" cap="none" strike="noStrike"/>
                        <a:t>STATEMENT 2</a:t>
                      </a:r>
                      <a:endParaRPr b="0" i="0" sz="900" u="none" cap="none" strike="noStrike">
                        <a:solidFill>
                          <a:srgbClr val="333399"/>
                        </a:solidFill>
                        <a:latin typeface="Arial"/>
                        <a:ea typeface="Arial"/>
                        <a:cs typeface="Arial"/>
                        <a:sym typeface="Arial"/>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19 - 21</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3 items</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RD19</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900"/>
                        <a:buFont typeface="Twentieth Century"/>
                        <a:buNone/>
                      </a:pPr>
                      <a:r>
                        <a:rPr lang="sk-SK" sz="900" u="none" cap="none" strike="noStrike"/>
                        <a:t>STATEMENT 3</a:t>
                      </a:r>
                      <a:endParaRPr b="0" i="0" sz="900" u="none" cap="none" strike="noStrike">
                        <a:solidFill>
                          <a:srgbClr val="333399"/>
                        </a:solidFill>
                        <a:latin typeface="Arial"/>
                        <a:ea typeface="Arial"/>
                        <a:cs typeface="Arial"/>
                        <a:sym typeface="Arial"/>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22 - 24</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3 items</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900"/>
                        <a:buFont typeface="Twentieth Century"/>
                        <a:buNone/>
                      </a:pPr>
                      <a:r>
                        <a:rPr lang="sk-SK" sz="900" u="none" cap="none" strike="noStrike"/>
                        <a:t>STATEMENT 4</a:t>
                      </a:r>
                      <a:endParaRPr b="0" i="0" sz="900" u="none" cap="none" strike="noStrike">
                        <a:solidFill>
                          <a:srgbClr val="333399"/>
                        </a:solidFill>
                        <a:latin typeface="Arial"/>
                        <a:ea typeface="Arial"/>
                        <a:cs typeface="Arial"/>
                        <a:sym typeface="Arial"/>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25 - 27</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3 items</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900"/>
                        <a:buFont typeface="Twentieth Century"/>
                        <a:buNone/>
                      </a:pPr>
                      <a:r>
                        <a:rPr lang="sk-SK" sz="900" u="none" cap="none" strike="noStrike"/>
                        <a:t>STATEMENT 5</a:t>
                      </a:r>
                      <a:endParaRPr b="0" i="0" sz="900" u="none" cap="none" strike="noStrike">
                        <a:solidFill>
                          <a:srgbClr val="333399"/>
                        </a:solidFill>
                        <a:latin typeface="Arial"/>
                        <a:ea typeface="Arial"/>
                        <a:cs typeface="Arial"/>
                        <a:sym typeface="Arial"/>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28 - 30</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3 items</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RD30</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900"/>
                        <a:buFont typeface="Twentieth Century"/>
                        <a:buNone/>
                      </a:pPr>
                      <a:r>
                        <a:rPr lang="sk-SK" sz="900" u="none" cap="none" strike="noStrike"/>
                        <a:t>STATEMENT 6</a:t>
                      </a:r>
                      <a:endParaRPr b="0" i="0" sz="900" u="none" cap="none" strike="noStrike">
                        <a:solidFill>
                          <a:srgbClr val="333399"/>
                        </a:solidFill>
                        <a:latin typeface="Arial"/>
                        <a:ea typeface="Arial"/>
                        <a:cs typeface="Arial"/>
                        <a:sym typeface="Arial"/>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31 - 32</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2 items</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bl>
          </a:graphicData>
        </a:graphic>
      </p:graphicFrame>
      <p:graphicFrame>
        <p:nvGraphicFramePr>
          <p:cNvPr id="557" name="Google Shape;557;p13"/>
          <p:cNvGraphicFramePr/>
          <p:nvPr/>
        </p:nvGraphicFramePr>
        <p:xfrm>
          <a:off x="9012888" y="2342606"/>
          <a:ext cx="3000000" cy="3000000"/>
        </p:xfrm>
        <a:graphic>
          <a:graphicData uri="http://schemas.openxmlformats.org/drawingml/2006/table">
            <a:tbl>
              <a:tblPr>
                <a:noFill/>
                <a:tableStyleId>{8A887153-B76B-4501-BF64-61BEDD0AD78A}</a:tableStyleId>
              </a:tblPr>
              <a:tblGrid>
                <a:gridCol w="773475"/>
                <a:gridCol w="742550"/>
                <a:gridCol w="742550"/>
              </a:tblGrid>
              <a:tr h="244725">
                <a:tc gridSpan="3">
                  <a:txBody>
                    <a:bodyPr/>
                    <a:lstStyle/>
                    <a:p>
                      <a:pPr indent="0" lvl="0" marL="0" marR="0" rtl="0" algn="ctr">
                        <a:spcBef>
                          <a:spcPts val="0"/>
                        </a:spcBef>
                        <a:spcAft>
                          <a:spcPts val="0"/>
                        </a:spcAft>
                        <a:buClr>
                          <a:srgbClr val="002060"/>
                        </a:buClr>
                        <a:buSzPts val="1100"/>
                        <a:buFont typeface="Arial"/>
                        <a:buNone/>
                      </a:pPr>
                      <a:r>
                        <a:rPr b="1" i="0" lang="sk-SK" sz="1100" u="none" cap="none" strike="noStrike">
                          <a:solidFill>
                            <a:srgbClr val="002060"/>
                          </a:solidFill>
                          <a:latin typeface="Arial"/>
                          <a:ea typeface="Arial"/>
                          <a:cs typeface="Arial"/>
                          <a:sym typeface="Arial"/>
                        </a:rPr>
                        <a:t>Reliability Statistics</a:t>
                      </a:r>
                      <a:endParaRPr b="1" i="0" sz="1100" u="none" cap="none" strike="noStrike">
                        <a:solidFill>
                          <a:srgbClr val="002060"/>
                        </a:solidFill>
                        <a:latin typeface="Arial"/>
                        <a:ea typeface="Arial"/>
                        <a:cs typeface="Arial"/>
                        <a:sym typeface="Arial"/>
                      </a:endParaRPr>
                    </a:p>
                  </a:txBody>
                  <a:tcPr marT="7625" marB="0" marR="7625" marL="76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r>
              <a:tr h="735975">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Cronbach's Alpha</a:t>
                      </a:r>
                      <a:endParaRPr/>
                    </a:p>
                  </a:txBody>
                  <a:tcPr marT="7625" marB="0" marR="7625" marL="7625" anchor="b">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Cronbach's Alpha Based on Standardized Items</a:t>
                      </a:r>
                      <a:endParaRPr/>
                    </a:p>
                  </a:txBody>
                  <a:tcPr marT="7625" marB="0" marR="7625" marL="7625"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N of Items</a:t>
                      </a:r>
                      <a:endParaRPr/>
                    </a:p>
                  </a:txBody>
                  <a:tcPr marT="7625" marB="0" marR="7625" marL="7625" anchor="b">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r>
              <a:tr h="244725">
                <a:tc>
                  <a:txBody>
                    <a:bodyPr/>
                    <a:lstStyle/>
                    <a:p>
                      <a:pPr indent="0" lvl="0" marL="0" marR="0" rtl="0" algn="r">
                        <a:spcBef>
                          <a:spcPts val="0"/>
                        </a:spcBef>
                        <a:spcAft>
                          <a:spcPts val="0"/>
                        </a:spcAft>
                        <a:buClr>
                          <a:srgbClr val="002060"/>
                        </a:buClr>
                        <a:buSzPts val="900"/>
                        <a:buFont typeface="Arial"/>
                        <a:buNone/>
                      </a:pPr>
                      <a:r>
                        <a:rPr b="0" i="0" lang="sk-SK" sz="900" u="none" cap="none" strike="noStrike">
                          <a:solidFill>
                            <a:srgbClr val="002060"/>
                          </a:solidFill>
                          <a:latin typeface="Arial"/>
                          <a:ea typeface="Arial"/>
                          <a:cs typeface="Arial"/>
                          <a:sym typeface="Arial"/>
                        </a:rPr>
                        <a:t>0,326</a:t>
                      </a:r>
                      <a:endParaRPr/>
                    </a:p>
                  </a:txBody>
                  <a:tcPr marT="7625" marB="0" marR="7625" marL="762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2060"/>
                        </a:buClr>
                        <a:buSzPts val="900"/>
                        <a:buFont typeface="Arial"/>
                        <a:buNone/>
                      </a:pPr>
                      <a:r>
                        <a:rPr b="0" i="0" lang="sk-SK" sz="900" u="none" cap="none" strike="noStrike">
                          <a:solidFill>
                            <a:srgbClr val="002060"/>
                          </a:solidFill>
                          <a:latin typeface="Arial"/>
                          <a:ea typeface="Arial"/>
                          <a:cs typeface="Arial"/>
                          <a:sym typeface="Arial"/>
                        </a:rPr>
                        <a:t>0,329</a:t>
                      </a:r>
                      <a:endParaRPr/>
                    </a:p>
                  </a:txBody>
                  <a:tcPr marT="7625" marB="0" marR="7625" marL="762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2060"/>
                        </a:buClr>
                        <a:buSzPts val="900"/>
                        <a:buFont typeface="Arial"/>
                        <a:buNone/>
                      </a:pPr>
                      <a:r>
                        <a:rPr b="0" i="0" lang="sk-SK" sz="900" u="none" cap="none" strike="noStrike">
                          <a:solidFill>
                            <a:srgbClr val="002060"/>
                          </a:solidFill>
                          <a:latin typeface="Arial"/>
                          <a:ea typeface="Arial"/>
                          <a:cs typeface="Arial"/>
                          <a:sym typeface="Arial"/>
                        </a:rPr>
                        <a:t>16</a:t>
                      </a:r>
                      <a:endParaRPr/>
                    </a:p>
                  </a:txBody>
                  <a:tcPr marT="7625" marB="0" marR="7625" marL="762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993366"/>
                      </a:solidFill>
                      <a:prstDash val="solid"/>
                      <a:round/>
                      <a:headEnd len="sm" w="sm" type="none"/>
                      <a:tailEnd len="sm" w="sm" type="none"/>
                    </a:lnB>
                  </a:tcPr>
                </a:tc>
              </a:tr>
            </a:tbl>
          </a:graphicData>
        </a:graphic>
      </p:graphicFrame>
      <p:sp>
        <p:nvSpPr>
          <p:cNvPr id="558" name="Google Shape;558;p13"/>
          <p:cNvSpPr/>
          <p:nvPr/>
        </p:nvSpPr>
        <p:spPr>
          <a:xfrm>
            <a:off x="4206240" y="3204376"/>
            <a:ext cx="4444779" cy="363656"/>
          </a:xfrm>
          <a:prstGeom prst="rect">
            <a:avLst/>
          </a:prstGeom>
          <a:noFill/>
          <a:ln cap="flat" cmpd="sng" w="381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grpSp>
        <p:nvGrpSpPr>
          <p:cNvPr id="559" name="Google Shape;559;p13"/>
          <p:cNvGrpSpPr/>
          <p:nvPr/>
        </p:nvGrpSpPr>
        <p:grpSpPr>
          <a:xfrm>
            <a:off x="1142260" y="28280"/>
            <a:ext cx="9904305" cy="461914"/>
            <a:chOff x="846" y="0"/>
            <a:chExt cx="9904305" cy="461914"/>
          </a:xfrm>
        </p:grpSpPr>
        <p:sp>
          <p:nvSpPr>
            <p:cNvPr id="560" name="Google Shape;560;p13"/>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13"/>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AIM</a:t>
              </a:r>
              <a:endParaRPr/>
            </a:p>
          </p:txBody>
        </p:sp>
        <p:sp>
          <p:nvSpPr>
            <p:cNvPr id="562" name="Google Shape;562;p13"/>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13"/>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Older Adults</a:t>
              </a:r>
              <a:endParaRPr sz="1500">
                <a:solidFill>
                  <a:schemeClr val="lt1"/>
                </a:solidFill>
                <a:latin typeface="Twentieth Century"/>
                <a:ea typeface="Twentieth Century"/>
                <a:cs typeface="Twentieth Century"/>
                <a:sym typeface="Twentieth Century"/>
              </a:endParaRPr>
            </a:p>
          </p:txBody>
        </p:sp>
        <p:sp>
          <p:nvSpPr>
            <p:cNvPr id="564" name="Google Shape;564;p13"/>
            <p:cNvSpPr/>
            <p:nvPr/>
          </p:nvSpPr>
          <p:spPr>
            <a:xfrm>
              <a:off x="2443003"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13"/>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Crithical Thinkng</a:t>
              </a:r>
              <a:endParaRPr sz="1500">
                <a:solidFill>
                  <a:schemeClr val="lt1"/>
                </a:solidFill>
                <a:latin typeface="Twentieth Century"/>
                <a:ea typeface="Twentieth Century"/>
                <a:cs typeface="Twentieth Century"/>
                <a:sym typeface="Twentieth Century"/>
              </a:endParaRPr>
            </a:p>
          </p:txBody>
        </p:sp>
        <p:sp>
          <p:nvSpPr>
            <p:cNvPr id="566" name="Google Shape;566;p13"/>
            <p:cNvSpPr/>
            <p:nvPr/>
          </p:nvSpPr>
          <p:spPr>
            <a:xfrm>
              <a:off x="3664082"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3"/>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Identifying CT</a:t>
              </a:r>
              <a:endParaRPr/>
            </a:p>
          </p:txBody>
        </p:sp>
        <p:sp>
          <p:nvSpPr>
            <p:cNvPr id="568" name="Google Shape;568;p13"/>
            <p:cNvSpPr/>
            <p:nvPr/>
          </p:nvSpPr>
          <p:spPr>
            <a:xfrm>
              <a:off x="4885161"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13"/>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WGC</a:t>
              </a:r>
              <a:endParaRPr/>
            </a:p>
          </p:txBody>
        </p:sp>
        <p:sp>
          <p:nvSpPr>
            <p:cNvPr id="570" name="Google Shape;570;p13"/>
            <p:cNvSpPr/>
            <p:nvPr/>
          </p:nvSpPr>
          <p:spPr>
            <a:xfrm>
              <a:off x="6106240"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13"/>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Reserch Smple </a:t>
              </a:r>
              <a:endParaRPr/>
            </a:p>
          </p:txBody>
        </p:sp>
        <p:sp>
          <p:nvSpPr>
            <p:cNvPr id="572" name="Google Shape;572;p13"/>
            <p:cNvSpPr/>
            <p:nvPr/>
          </p:nvSpPr>
          <p:spPr>
            <a:xfrm>
              <a:off x="7327318"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13"/>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Procedure</a:t>
              </a:r>
              <a:endParaRPr sz="1500">
                <a:solidFill>
                  <a:schemeClr val="lt1"/>
                </a:solidFill>
                <a:latin typeface="Twentieth Century"/>
                <a:ea typeface="Twentieth Century"/>
                <a:cs typeface="Twentieth Century"/>
                <a:sym typeface="Twentieth Century"/>
              </a:endParaRPr>
            </a:p>
          </p:txBody>
        </p:sp>
        <p:sp>
          <p:nvSpPr>
            <p:cNvPr id="574" name="Google Shape;574;p13"/>
            <p:cNvSpPr/>
            <p:nvPr/>
          </p:nvSpPr>
          <p:spPr>
            <a:xfrm>
              <a:off x="8548397"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13"/>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Results nd conclusion</a:t>
              </a:r>
              <a:endParaRPr sz="1500">
                <a:solidFill>
                  <a:schemeClr val="lt1"/>
                </a:solidFill>
                <a:latin typeface="Twentieth Century"/>
                <a:ea typeface="Twentieth Century"/>
                <a:cs typeface="Twentieth Century"/>
                <a:sym typeface="Twentieth Century"/>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8"/>
                                        </p:tgtEl>
                                        <p:attrNameLst>
                                          <p:attrName>style.visibility</p:attrName>
                                        </p:attrNameLst>
                                      </p:cBhvr>
                                      <p:to>
                                        <p:strVal val="visible"/>
                                      </p:to>
                                    </p:set>
                                    <p:animEffect filter="fade" transition="in">
                                      <p:cBhvr>
                                        <p:cTn dur="2000"/>
                                        <p:tgtEl>
                                          <p:spTgt spid="5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14"/>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wentieth Century"/>
              <a:buNone/>
            </a:pPr>
            <a:r>
              <a:rPr lang="sk-SK"/>
              <a:t>TABLE 5: FACTOR "</a:t>
            </a:r>
            <a:r>
              <a:rPr b="1" lang="sk-SK">
                <a:solidFill>
                  <a:srgbClr val="002060"/>
                </a:solidFill>
              </a:rPr>
              <a:t>EVALUATION OF ARGUMENTS</a:t>
            </a:r>
            <a:r>
              <a:rPr lang="sk-SK"/>
              <a:t>" - – PSYCHOMETRIC PROPERTIES OF W-GT (T-186, 2000).</a:t>
            </a:r>
            <a:endParaRPr/>
          </a:p>
        </p:txBody>
      </p:sp>
      <p:graphicFrame>
        <p:nvGraphicFramePr>
          <p:cNvPr id="582" name="Google Shape;582;p14"/>
          <p:cNvGraphicFramePr/>
          <p:nvPr/>
        </p:nvGraphicFramePr>
        <p:xfrm>
          <a:off x="1208598" y="2249491"/>
          <a:ext cx="3000000" cy="3000000"/>
        </p:xfrm>
        <a:graphic>
          <a:graphicData uri="http://schemas.openxmlformats.org/drawingml/2006/table">
            <a:tbl>
              <a:tblPr>
                <a:noFill/>
                <a:tableStyleId>{8A887153-B76B-4501-BF64-61BEDD0AD78A}</a:tableStyleId>
              </a:tblPr>
              <a:tblGrid>
                <a:gridCol w="864975"/>
                <a:gridCol w="582200"/>
                <a:gridCol w="798425"/>
                <a:gridCol w="365950"/>
                <a:gridCol w="266150"/>
                <a:gridCol w="798425"/>
                <a:gridCol w="798425"/>
                <a:gridCol w="798425"/>
                <a:gridCol w="798425"/>
                <a:gridCol w="798425"/>
                <a:gridCol w="798425"/>
              </a:tblGrid>
              <a:tr h="173825">
                <a:tc gridSpan="4">
                  <a:txBody>
                    <a:bodyPr/>
                    <a:lstStyle/>
                    <a:p>
                      <a:pPr indent="0" lvl="0" marL="0" marR="0" rtl="0" algn="ctr">
                        <a:spcBef>
                          <a:spcPts val="0"/>
                        </a:spcBef>
                        <a:spcAft>
                          <a:spcPts val="0"/>
                        </a:spcAft>
                        <a:buClr>
                          <a:srgbClr val="000000"/>
                        </a:buClr>
                        <a:buSzPts val="1000"/>
                        <a:buFont typeface="Arial"/>
                        <a:buNone/>
                      </a:pPr>
                      <a:r>
                        <a:rPr b="1" i="0" lang="sk-SK" sz="1000" u="none" cap="none" strike="noStrike">
                          <a:solidFill>
                            <a:srgbClr val="000000"/>
                          </a:solidFill>
                          <a:latin typeface="Arial"/>
                          <a:ea typeface="Arial"/>
                          <a:cs typeface="Arial"/>
                          <a:sym typeface="Arial"/>
                        </a:rPr>
                        <a:t>Item Statistics</a:t>
                      </a:r>
                      <a:endParaRPr/>
                    </a:p>
                  </a:txBody>
                  <a:tcPr marT="7250" marB="0" marR="7250" marL="72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6">
                  <a:txBody>
                    <a:bodyPr/>
                    <a:lstStyle/>
                    <a:p>
                      <a:pPr indent="0" lvl="0" marL="0" marR="0" rtl="0" algn="ctr">
                        <a:spcBef>
                          <a:spcPts val="0"/>
                        </a:spcBef>
                        <a:spcAft>
                          <a:spcPts val="0"/>
                        </a:spcAft>
                        <a:buClr>
                          <a:srgbClr val="000000"/>
                        </a:buClr>
                        <a:buSzPts val="1000"/>
                        <a:buFont typeface="Arial"/>
                        <a:buNone/>
                      </a:pPr>
                      <a:r>
                        <a:rPr b="1" i="0" lang="sk-SK" sz="1000" u="none" cap="none" strike="noStrike">
                          <a:solidFill>
                            <a:srgbClr val="000000"/>
                          </a:solidFill>
                          <a:latin typeface="Arial"/>
                          <a:ea typeface="Arial"/>
                          <a:cs typeface="Arial"/>
                          <a:sym typeface="Arial"/>
                        </a:rPr>
                        <a:t>Item-Total Statistics</a:t>
                      </a:r>
                      <a:endParaRPr/>
                    </a:p>
                  </a:txBody>
                  <a:tcPr marT="7250" marB="0" marR="7250" marL="72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r>
              <a:tr h="586675">
                <a:tc>
                  <a:txBody>
                    <a:bodyPr/>
                    <a:lstStyle/>
                    <a:p>
                      <a:pPr indent="0" lvl="0" marL="0" marR="0" rtl="0" algn="l">
                        <a:spcBef>
                          <a:spcPts val="0"/>
                        </a:spcBef>
                        <a:spcAft>
                          <a:spcPts val="0"/>
                        </a:spcAft>
                        <a:buClr>
                          <a:srgbClr val="333399"/>
                        </a:buClr>
                        <a:buSzPts val="800"/>
                        <a:buFont typeface="Arial"/>
                        <a:buNone/>
                      </a:pPr>
                      <a:r>
                        <a:rPr b="1" i="0" lang="sk-SK" sz="800" u="none" cap="none" strike="noStrike">
                          <a:solidFill>
                            <a:srgbClr val="333399"/>
                          </a:solidFill>
                          <a:latin typeface="Arial"/>
                          <a:ea typeface="Arial"/>
                          <a:cs typeface="Arial"/>
                          <a:sym typeface="Arial"/>
                        </a:rPr>
                        <a:t>EVALUATION OF ARGUMENTS</a:t>
                      </a:r>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Mean</a:t>
                      </a:r>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Std. Deviation</a:t>
                      </a:r>
                      <a:endParaRPr/>
                    </a:p>
                  </a:txBody>
                  <a:tcPr marT="7250" marB="0" marR="7250" marL="7250"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N</a:t>
                      </a:r>
                      <a:endParaRPr/>
                    </a:p>
                  </a:txBody>
                  <a:tcPr marT="7250" marB="0" marR="7250" marL="7250" anchor="b">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 </a:t>
                      </a:r>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Scale Mean if Item Deleted</a:t>
                      </a:r>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Scale Variance if Item Deleted</a:t>
                      </a:r>
                      <a:endParaRPr/>
                    </a:p>
                  </a:txBody>
                  <a:tcPr marT="7250" marB="0" marR="7250" marL="7250"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Corrected Item-Total Correlation</a:t>
                      </a:r>
                      <a:endParaRPr/>
                    </a:p>
                  </a:txBody>
                  <a:tcPr marT="7250" marB="0" marR="7250" marL="7250"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Squared Multiple Correlation</a:t>
                      </a:r>
                      <a:endParaRPr/>
                    </a:p>
                  </a:txBody>
                  <a:tcPr marT="7250" marB="0" marR="7250" marL="7250"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Cronbach's Alpha if Item Deleted</a:t>
                      </a:r>
                      <a:endParaRPr/>
                    </a:p>
                  </a:txBody>
                  <a:tcPr marT="7250" marB="0" marR="7250" marL="7250" anchor="b">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r>
              <a:tr h="173825">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A65</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0,6582</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0,47581</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A67</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9,8608</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5,063</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0,334</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0,221</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0,395</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r>
              <a:tr h="173825">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A66</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0,7975</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0,40316</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A71</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9,7975</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5,194</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0,312</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0,184</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0,405</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825">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A67</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0,7468</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0,43621</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A79</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9,9241</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5,052</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0,305</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0,227</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0,400</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825">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A68</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0,7152</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0,45276</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A78</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9,9177</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5,082</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0,292</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0,228</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0,403</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825">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A69</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0,7975</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0,40316</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A66</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9,8101</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5,238</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0,276</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0,234</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0,412</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825">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A70</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0,7532</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0,43254</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A80</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10,0127</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5,108</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0,251</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0,150</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0,412</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825">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A71</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0,8101</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0,39345</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A70</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9,8544</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5,335</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0,193</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0,159</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0,429</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202125">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A72</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0,3354</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0,47365</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A76</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9,9873</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5,286</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0,172</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0,248</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0,433</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825">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A73</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0,5443</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0,49962</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A68</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9,8924</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5,371</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0,159</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0,228</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0,437</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825">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A74</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0,6456</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0,47986</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A74</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9,9620</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5,362</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0,143</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0,304</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0,441</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825">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A75</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0,6139</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0,48840</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A69</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9,8101</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5,505</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0,127</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0,117</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0,444</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825">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A76</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0,6203</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0,48687</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A75</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9,9937</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5,433</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0,104</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0,280</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0,451</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825">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A77</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0,6013</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0,49119</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A77</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10,0063</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5,560</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0,046</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0,192</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0,466</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825">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A78</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0,6899</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0,46402</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A65</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9,9494</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5,653</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0,013</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0,111</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0,473</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825">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A79</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0,6835</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0,46657</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A73</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10,0633</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5,907</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-0,102</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0,105</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0,503</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3825">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A80</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0,5949</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0,49247</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50" marB="0" marR="7250" marL="72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A72</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10,2722</a:t>
                      </a:r>
                      <a:endParaRPr/>
                    </a:p>
                  </a:txBody>
                  <a:tcPr marT="7250" marB="0" marR="7250" marL="7250">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5,957</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-0,118</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0,123</a:t>
                      </a:r>
                      <a:endParaRPr/>
                    </a:p>
                  </a:txBody>
                  <a:tcPr marT="7250" marB="0" marR="7250" marL="7250">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0,503</a:t>
                      </a:r>
                      <a:endParaRPr/>
                    </a:p>
                  </a:txBody>
                  <a:tcPr marT="7250" marB="0" marR="7250" marL="7250">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r>
            </a:tbl>
          </a:graphicData>
        </a:graphic>
      </p:graphicFrame>
      <p:graphicFrame>
        <p:nvGraphicFramePr>
          <p:cNvPr id="583" name="Google Shape;583;p14"/>
          <p:cNvGraphicFramePr/>
          <p:nvPr/>
        </p:nvGraphicFramePr>
        <p:xfrm>
          <a:off x="9054431" y="5044026"/>
          <a:ext cx="3000000" cy="3000000"/>
        </p:xfrm>
        <a:graphic>
          <a:graphicData uri="http://schemas.openxmlformats.org/drawingml/2006/table">
            <a:tbl>
              <a:tblPr>
                <a:noFill/>
                <a:tableStyleId>{BAFAA49D-696A-4242-AF2E-FED23D15B430}</a:tableStyleId>
              </a:tblPr>
              <a:tblGrid>
                <a:gridCol w="778125"/>
                <a:gridCol w="499275"/>
                <a:gridCol w="577075"/>
                <a:gridCol w="410250"/>
              </a:tblGrid>
              <a:tr h="120475">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STATEMENT 1</a:t>
                      </a:r>
                      <a:endParaRPr b="0" i="0" sz="800" u="none" cap="none" strike="noStrike">
                        <a:solidFill>
                          <a:srgbClr val="333399"/>
                        </a:solidFill>
                        <a:latin typeface="Calibri"/>
                        <a:ea typeface="Calibri"/>
                        <a:cs typeface="Calibri"/>
                        <a:sym typeface="Calibri"/>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65 - 67</a:t>
                      </a:r>
                      <a:endParaRPr b="0" i="0" sz="8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3 items</a:t>
                      </a:r>
                      <a:endParaRPr b="0" i="0" sz="8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A67</a:t>
                      </a:r>
                      <a:endParaRPr b="0" i="0" sz="8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27975">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STATEMENT 2</a:t>
                      </a:r>
                      <a:endParaRPr b="0" i="0" sz="800" u="none" cap="none" strike="noStrike">
                        <a:solidFill>
                          <a:srgbClr val="333399"/>
                        </a:solidFill>
                        <a:latin typeface="Calibri"/>
                        <a:ea typeface="Calibri"/>
                        <a:cs typeface="Calibri"/>
                        <a:sym typeface="Calibri"/>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68 - 70</a:t>
                      </a:r>
                      <a:endParaRPr b="0" i="0" sz="8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3 items</a:t>
                      </a:r>
                      <a:endParaRPr b="0" i="0" sz="8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20475">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STATEMENT 3</a:t>
                      </a:r>
                      <a:endParaRPr b="0" i="0" sz="800" u="none" cap="none" strike="noStrike">
                        <a:solidFill>
                          <a:srgbClr val="333399"/>
                        </a:solidFill>
                        <a:latin typeface="Calibri"/>
                        <a:ea typeface="Calibri"/>
                        <a:cs typeface="Calibri"/>
                        <a:sym typeface="Calibri"/>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71 - 73 </a:t>
                      </a:r>
                      <a:endParaRPr b="0" i="0" sz="8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3 items</a:t>
                      </a:r>
                      <a:endParaRPr b="0" i="0" sz="8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A71</a:t>
                      </a:r>
                      <a:endParaRPr b="0" i="0" sz="8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62575">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STATEMENT 4</a:t>
                      </a:r>
                      <a:endParaRPr b="0" i="0" sz="800" u="none" cap="none" strike="noStrike">
                        <a:solidFill>
                          <a:srgbClr val="333399"/>
                        </a:solidFill>
                        <a:latin typeface="Calibri"/>
                        <a:ea typeface="Calibri"/>
                        <a:cs typeface="Calibri"/>
                        <a:sym typeface="Calibri"/>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74 - 76 </a:t>
                      </a:r>
                      <a:endParaRPr b="0" i="0" sz="8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3 items</a:t>
                      </a:r>
                      <a:endParaRPr b="0" i="0" sz="8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800"/>
                        <a:buFont typeface="Twentieth Century"/>
                        <a:buNone/>
                      </a:pPr>
                      <a:r>
                        <a:t/>
                      </a:r>
                      <a:endParaRPr b="0" i="0" sz="8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74525">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STATEMENT 5</a:t>
                      </a:r>
                      <a:endParaRPr b="0" i="0" sz="800" u="none" cap="none" strike="noStrike">
                        <a:solidFill>
                          <a:srgbClr val="333399"/>
                        </a:solidFill>
                        <a:latin typeface="Calibri"/>
                        <a:ea typeface="Calibri"/>
                        <a:cs typeface="Calibri"/>
                        <a:sym typeface="Calibri"/>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77 - 80</a:t>
                      </a:r>
                      <a:endParaRPr b="0" i="0" sz="800" u="none" cap="none" strike="noStrike">
                        <a:solidFill>
                          <a:srgbClr val="000000"/>
                        </a:solidFill>
                        <a:latin typeface="Calibri"/>
                        <a:ea typeface="Calibri"/>
                        <a:cs typeface="Calibri"/>
                        <a:sym typeface="Calibri"/>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3 items</a:t>
                      </a:r>
                      <a:endParaRPr b="0" i="0" sz="800" u="none" cap="none" strike="noStrike">
                        <a:solidFill>
                          <a:srgbClr val="000000"/>
                        </a:solidFill>
                        <a:latin typeface="Calibri"/>
                        <a:ea typeface="Calibri"/>
                        <a:cs typeface="Calibri"/>
                        <a:sym typeface="Calibri"/>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800"/>
                        <a:buFont typeface="Calibri"/>
                        <a:buNone/>
                      </a:pPr>
                      <a:r>
                        <a:rPr lang="sk-SK" sz="800" u="none" cap="none" strike="noStrike">
                          <a:latin typeface="Calibri"/>
                          <a:ea typeface="Calibri"/>
                          <a:cs typeface="Calibri"/>
                          <a:sym typeface="Calibri"/>
                        </a:rPr>
                        <a:t>A79</a:t>
                      </a:r>
                      <a:endParaRPr b="0" i="0" sz="800" u="none" cap="none" strike="noStrike">
                        <a:solidFill>
                          <a:srgbClr val="000000"/>
                        </a:solidFill>
                        <a:latin typeface="Calibri"/>
                        <a:ea typeface="Calibri"/>
                        <a:cs typeface="Calibri"/>
                        <a:sym typeface="Calibri"/>
                      </a:endParaRPr>
                    </a:p>
                  </a:txBody>
                  <a:tcPr marT="7625" marB="0" marR="7625" marL="7625">
                    <a:solidFill>
                      <a:srgbClr val="CDFFFE"/>
                    </a:solidFill>
                  </a:tcPr>
                </a:tc>
              </a:tr>
            </a:tbl>
          </a:graphicData>
        </a:graphic>
      </p:graphicFrame>
      <p:graphicFrame>
        <p:nvGraphicFramePr>
          <p:cNvPr id="584" name="Google Shape;584;p14"/>
          <p:cNvGraphicFramePr/>
          <p:nvPr/>
        </p:nvGraphicFramePr>
        <p:xfrm>
          <a:off x="9326168" y="2249491"/>
          <a:ext cx="3000000" cy="3000000"/>
        </p:xfrm>
        <a:graphic>
          <a:graphicData uri="http://schemas.openxmlformats.org/drawingml/2006/table">
            <a:tbl>
              <a:tblPr>
                <a:noFill/>
                <a:tableStyleId>{8A887153-B76B-4501-BF64-61BEDD0AD78A}</a:tableStyleId>
              </a:tblPr>
              <a:tblGrid>
                <a:gridCol w="663000"/>
                <a:gridCol w="446250"/>
                <a:gridCol w="612000"/>
              </a:tblGrid>
              <a:tr h="182875">
                <a:tc gridSpan="3">
                  <a:txBody>
                    <a:bodyPr/>
                    <a:lstStyle/>
                    <a:p>
                      <a:pPr indent="0" lvl="0" marL="0" marR="0" rtl="0" algn="ctr">
                        <a:spcBef>
                          <a:spcPts val="0"/>
                        </a:spcBef>
                        <a:spcAft>
                          <a:spcPts val="0"/>
                        </a:spcAft>
                        <a:buClr>
                          <a:srgbClr val="002060"/>
                        </a:buClr>
                        <a:buSzPts val="1100"/>
                        <a:buFont typeface="Arial"/>
                        <a:buNone/>
                      </a:pPr>
                      <a:r>
                        <a:rPr b="1" i="0" lang="sk-SK" sz="1100" u="none" cap="none" strike="noStrike">
                          <a:solidFill>
                            <a:srgbClr val="002060"/>
                          </a:solidFill>
                          <a:latin typeface="Arial"/>
                          <a:ea typeface="Arial"/>
                          <a:cs typeface="Arial"/>
                          <a:sym typeface="Arial"/>
                        </a:rPr>
                        <a:t>Reliability Statistics</a:t>
                      </a:r>
                      <a:endParaRPr b="1" i="0" sz="1100" u="none" cap="none" strike="noStrike">
                        <a:solidFill>
                          <a:srgbClr val="002060"/>
                        </a:solidFill>
                        <a:latin typeface="Arial"/>
                        <a:ea typeface="Arial"/>
                        <a:cs typeface="Arial"/>
                        <a:sym typeface="Arial"/>
                      </a:endParaRPr>
                    </a:p>
                  </a:txBody>
                  <a:tcPr marT="7625" marB="0" marR="7625" marL="76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r>
              <a:tr h="1173475">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Cronbach's Alpha</a:t>
                      </a:r>
                      <a:endParaRPr/>
                    </a:p>
                  </a:txBody>
                  <a:tcPr marT="7625" marB="0" marR="7625" marL="7625" anchor="b">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Cronbach's Alpha Based on Standardized Items</a:t>
                      </a:r>
                      <a:endParaRPr/>
                    </a:p>
                  </a:txBody>
                  <a:tcPr marT="7625" marB="0" marR="7625" marL="7625"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N of Items</a:t>
                      </a:r>
                      <a:endParaRPr b="0" i="0" sz="900" u="none" cap="none" strike="noStrike">
                        <a:solidFill>
                          <a:srgbClr val="333399"/>
                        </a:solidFill>
                        <a:latin typeface="Arial"/>
                        <a:ea typeface="Arial"/>
                        <a:cs typeface="Arial"/>
                        <a:sym typeface="Arial"/>
                      </a:endParaRPr>
                    </a:p>
                  </a:txBody>
                  <a:tcPr marT="7625" marB="0" marR="7625" marL="7625" anchor="b">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r>
              <a:tr h="182875">
                <a:tc>
                  <a:txBody>
                    <a:bodyPr/>
                    <a:lstStyle/>
                    <a:p>
                      <a:pPr indent="0" lvl="0" marL="0" marR="0" rtl="0" algn="r">
                        <a:spcBef>
                          <a:spcPts val="0"/>
                        </a:spcBef>
                        <a:spcAft>
                          <a:spcPts val="0"/>
                        </a:spcAft>
                        <a:buClr>
                          <a:srgbClr val="002060"/>
                        </a:buClr>
                        <a:buSzPts val="900"/>
                        <a:buFont typeface="Arial"/>
                        <a:buNone/>
                      </a:pPr>
                      <a:r>
                        <a:rPr b="0" i="0" lang="sk-SK" sz="900" u="none" cap="none" strike="noStrike">
                          <a:solidFill>
                            <a:srgbClr val="002060"/>
                          </a:solidFill>
                          <a:latin typeface="Arial"/>
                          <a:ea typeface="Arial"/>
                          <a:cs typeface="Arial"/>
                          <a:sym typeface="Arial"/>
                        </a:rPr>
                        <a:t>0,456</a:t>
                      </a:r>
                      <a:endParaRPr/>
                    </a:p>
                  </a:txBody>
                  <a:tcPr marT="7625" marB="0" marR="7625" marL="762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2060"/>
                        </a:buClr>
                        <a:buSzPts val="900"/>
                        <a:buFont typeface="Arial"/>
                        <a:buNone/>
                      </a:pPr>
                      <a:r>
                        <a:rPr b="0" i="0" lang="sk-SK" sz="900" u="none" cap="none" strike="noStrike">
                          <a:solidFill>
                            <a:srgbClr val="002060"/>
                          </a:solidFill>
                          <a:latin typeface="Arial"/>
                          <a:ea typeface="Arial"/>
                          <a:cs typeface="Arial"/>
                          <a:sym typeface="Arial"/>
                        </a:rPr>
                        <a:t>0,474</a:t>
                      </a:r>
                      <a:endParaRPr/>
                    </a:p>
                  </a:txBody>
                  <a:tcPr marT="7625" marB="0" marR="7625" marL="762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2060"/>
                        </a:buClr>
                        <a:buSzPts val="900"/>
                        <a:buFont typeface="Arial"/>
                        <a:buNone/>
                      </a:pPr>
                      <a:r>
                        <a:rPr b="0" i="0" lang="sk-SK" sz="900" u="none" cap="none" strike="noStrike">
                          <a:solidFill>
                            <a:srgbClr val="002060"/>
                          </a:solidFill>
                          <a:latin typeface="Arial"/>
                          <a:ea typeface="Arial"/>
                          <a:cs typeface="Arial"/>
                          <a:sym typeface="Arial"/>
                        </a:rPr>
                        <a:t>16</a:t>
                      </a:r>
                      <a:endParaRPr/>
                    </a:p>
                  </a:txBody>
                  <a:tcPr marT="7625" marB="0" marR="7625" marL="762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993366"/>
                      </a:solidFill>
                      <a:prstDash val="solid"/>
                      <a:round/>
                      <a:headEnd len="sm" w="sm" type="none"/>
                      <a:tailEnd len="sm" w="sm" type="none"/>
                    </a:lnB>
                  </a:tcPr>
                </a:tc>
              </a:tr>
            </a:tbl>
          </a:graphicData>
        </a:graphic>
      </p:graphicFrame>
      <p:sp>
        <p:nvSpPr>
          <p:cNvPr id="585" name="Google Shape;585;p14"/>
          <p:cNvSpPr/>
          <p:nvPr/>
        </p:nvSpPr>
        <p:spPr>
          <a:xfrm>
            <a:off x="4063117" y="3005593"/>
            <a:ext cx="5080883" cy="346790"/>
          </a:xfrm>
          <a:prstGeom prst="rect">
            <a:avLst/>
          </a:prstGeom>
          <a:noFill/>
          <a:ln cap="flat" cmpd="sng" w="28575">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grpSp>
        <p:nvGrpSpPr>
          <p:cNvPr id="586" name="Google Shape;586;p14"/>
          <p:cNvGrpSpPr/>
          <p:nvPr/>
        </p:nvGrpSpPr>
        <p:grpSpPr>
          <a:xfrm>
            <a:off x="1142260" y="28280"/>
            <a:ext cx="9904305" cy="461914"/>
            <a:chOff x="846" y="0"/>
            <a:chExt cx="9904305" cy="461914"/>
          </a:xfrm>
        </p:grpSpPr>
        <p:sp>
          <p:nvSpPr>
            <p:cNvPr id="587" name="Google Shape;587;p14"/>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14"/>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AIM</a:t>
              </a:r>
              <a:endParaRPr/>
            </a:p>
          </p:txBody>
        </p:sp>
        <p:sp>
          <p:nvSpPr>
            <p:cNvPr id="589" name="Google Shape;589;p14"/>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14"/>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Older Adults</a:t>
              </a:r>
              <a:endParaRPr sz="1500">
                <a:solidFill>
                  <a:schemeClr val="lt1"/>
                </a:solidFill>
                <a:latin typeface="Twentieth Century"/>
                <a:ea typeface="Twentieth Century"/>
                <a:cs typeface="Twentieth Century"/>
                <a:sym typeface="Twentieth Century"/>
              </a:endParaRPr>
            </a:p>
          </p:txBody>
        </p:sp>
        <p:sp>
          <p:nvSpPr>
            <p:cNvPr id="591" name="Google Shape;591;p14"/>
            <p:cNvSpPr/>
            <p:nvPr/>
          </p:nvSpPr>
          <p:spPr>
            <a:xfrm>
              <a:off x="2443003"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14"/>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Crithical Thinkng</a:t>
              </a:r>
              <a:endParaRPr sz="1500">
                <a:solidFill>
                  <a:schemeClr val="lt1"/>
                </a:solidFill>
                <a:latin typeface="Twentieth Century"/>
                <a:ea typeface="Twentieth Century"/>
                <a:cs typeface="Twentieth Century"/>
                <a:sym typeface="Twentieth Century"/>
              </a:endParaRPr>
            </a:p>
          </p:txBody>
        </p:sp>
        <p:sp>
          <p:nvSpPr>
            <p:cNvPr id="593" name="Google Shape;593;p14"/>
            <p:cNvSpPr/>
            <p:nvPr/>
          </p:nvSpPr>
          <p:spPr>
            <a:xfrm>
              <a:off x="3664082"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14"/>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Identifying CT</a:t>
              </a:r>
              <a:endParaRPr/>
            </a:p>
          </p:txBody>
        </p:sp>
        <p:sp>
          <p:nvSpPr>
            <p:cNvPr id="595" name="Google Shape;595;p14"/>
            <p:cNvSpPr/>
            <p:nvPr/>
          </p:nvSpPr>
          <p:spPr>
            <a:xfrm>
              <a:off x="4885161"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14"/>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WGC</a:t>
              </a:r>
              <a:endParaRPr/>
            </a:p>
          </p:txBody>
        </p:sp>
        <p:sp>
          <p:nvSpPr>
            <p:cNvPr id="597" name="Google Shape;597;p14"/>
            <p:cNvSpPr/>
            <p:nvPr/>
          </p:nvSpPr>
          <p:spPr>
            <a:xfrm>
              <a:off x="6106240"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14"/>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Reserch Smple </a:t>
              </a:r>
              <a:endParaRPr/>
            </a:p>
          </p:txBody>
        </p:sp>
        <p:sp>
          <p:nvSpPr>
            <p:cNvPr id="599" name="Google Shape;599;p14"/>
            <p:cNvSpPr/>
            <p:nvPr/>
          </p:nvSpPr>
          <p:spPr>
            <a:xfrm>
              <a:off x="7327318"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14"/>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Procedure</a:t>
              </a:r>
              <a:endParaRPr sz="1500">
                <a:solidFill>
                  <a:schemeClr val="lt1"/>
                </a:solidFill>
                <a:latin typeface="Twentieth Century"/>
                <a:ea typeface="Twentieth Century"/>
                <a:cs typeface="Twentieth Century"/>
                <a:sym typeface="Twentieth Century"/>
              </a:endParaRPr>
            </a:p>
          </p:txBody>
        </p:sp>
        <p:sp>
          <p:nvSpPr>
            <p:cNvPr id="601" name="Google Shape;601;p14"/>
            <p:cNvSpPr/>
            <p:nvPr/>
          </p:nvSpPr>
          <p:spPr>
            <a:xfrm>
              <a:off x="8548397"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14"/>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Results nd conclusion</a:t>
              </a:r>
              <a:endParaRPr sz="1500">
                <a:solidFill>
                  <a:schemeClr val="lt1"/>
                </a:solidFill>
                <a:latin typeface="Twentieth Century"/>
                <a:ea typeface="Twentieth Century"/>
                <a:cs typeface="Twentieth Century"/>
                <a:sym typeface="Twentieth Century"/>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5"/>
                                        </p:tgtEl>
                                        <p:attrNameLst>
                                          <p:attrName>style.visibility</p:attrName>
                                        </p:attrNameLst>
                                      </p:cBhvr>
                                      <p:to>
                                        <p:strVal val="visible"/>
                                      </p:to>
                                    </p:set>
                                    <p:animEffect filter="fade" transition="in">
                                      <p:cBhvr>
                                        <p:cTn dur="2000"/>
                                        <p:tgtEl>
                                          <p:spTgt spid="5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15"/>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wentieth Century"/>
              <a:buNone/>
            </a:pPr>
            <a:r>
              <a:rPr lang="sk-SK"/>
              <a:t>TABLE 6: FAKTOR "</a:t>
            </a:r>
            <a:r>
              <a:rPr b="1" lang="sk-SK">
                <a:solidFill>
                  <a:srgbClr val="002060"/>
                </a:solidFill>
              </a:rPr>
              <a:t>DEDUCTIONS</a:t>
            </a:r>
            <a:r>
              <a:rPr lang="sk-SK"/>
              <a:t>" - – PSYCHOMETRIC PROPERTIES OF W-GT (T-186, 2000).</a:t>
            </a:r>
            <a:endParaRPr/>
          </a:p>
        </p:txBody>
      </p:sp>
      <p:graphicFrame>
        <p:nvGraphicFramePr>
          <p:cNvPr id="609" name="Google Shape;609;p15"/>
          <p:cNvGraphicFramePr/>
          <p:nvPr/>
        </p:nvGraphicFramePr>
        <p:xfrm>
          <a:off x="1141413" y="2249477"/>
          <a:ext cx="3000000" cy="3000000"/>
        </p:xfrm>
        <a:graphic>
          <a:graphicData uri="http://schemas.openxmlformats.org/drawingml/2006/table">
            <a:tbl>
              <a:tblPr>
                <a:noFill/>
                <a:tableStyleId>{8A887153-B76B-4501-BF64-61BEDD0AD78A}</a:tableStyleId>
              </a:tblPr>
              <a:tblGrid>
                <a:gridCol w="799500"/>
                <a:gridCol w="799500"/>
                <a:gridCol w="799500"/>
                <a:gridCol w="366425"/>
                <a:gridCol w="233175"/>
                <a:gridCol w="799500"/>
                <a:gridCol w="799500"/>
                <a:gridCol w="799500"/>
                <a:gridCol w="799500"/>
                <a:gridCol w="799500"/>
                <a:gridCol w="799500"/>
              </a:tblGrid>
              <a:tr h="174900">
                <a:tc gridSpan="4">
                  <a:txBody>
                    <a:bodyPr/>
                    <a:lstStyle/>
                    <a:p>
                      <a:pPr indent="0" lvl="0" marL="0" marR="0" rtl="0" algn="ctr">
                        <a:spcBef>
                          <a:spcPts val="0"/>
                        </a:spcBef>
                        <a:spcAft>
                          <a:spcPts val="0"/>
                        </a:spcAft>
                        <a:buClr>
                          <a:srgbClr val="000000"/>
                        </a:buClr>
                        <a:buSzPts val="1100"/>
                        <a:buFont typeface="Arial"/>
                        <a:buNone/>
                      </a:pPr>
                      <a:r>
                        <a:rPr b="1" i="0" lang="sk-SK" sz="1100" u="none" cap="none" strike="noStrike">
                          <a:solidFill>
                            <a:srgbClr val="000000"/>
                          </a:solidFill>
                          <a:latin typeface="Arial"/>
                          <a:ea typeface="Arial"/>
                          <a:cs typeface="Arial"/>
                          <a:sym typeface="Arial"/>
                        </a:rPr>
                        <a:t>Item Statistics</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6">
                  <a:txBody>
                    <a:bodyPr/>
                    <a:lstStyle/>
                    <a:p>
                      <a:pPr indent="0" lvl="0" marL="0" marR="0" rtl="0" algn="ctr">
                        <a:spcBef>
                          <a:spcPts val="0"/>
                        </a:spcBef>
                        <a:spcAft>
                          <a:spcPts val="0"/>
                        </a:spcAft>
                        <a:buClr>
                          <a:srgbClr val="000000"/>
                        </a:buClr>
                        <a:buSzPts val="1100"/>
                        <a:buFont typeface="Arial"/>
                        <a:buNone/>
                      </a:pPr>
                      <a:r>
                        <a:rPr b="1" i="0" lang="sk-SK" sz="1100" u="none" cap="none" strike="noStrike">
                          <a:solidFill>
                            <a:srgbClr val="000000"/>
                          </a:solidFill>
                          <a:latin typeface="Arial"/>
                          <a:ea typeface="Arial"/>
                          <a:cs typeface="Arial"/>
                          <a:sym typeface="Arial"/>
                        </a:rPr>
                        <a:t>Item-Total Statistics</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r>
              <a:tr h="568425">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 </a:t>
                      </a:r>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Mean</a:t>
                      </a:r>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Std. Deviation</a:t>
                      </a:r>
                      <a:endParaRPr/>
                    </a:p>
                  </a:txBody>
                  <a:tcPr marT="7275" marB="0" marR="7275" marL="7275"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N</a:t>
                      </a:r>
                      <a:endParaRPr/>
                    </a:p>
                  </a:txBody>
                  <a:tcPr marT="7275" marB="0" marR="7275" marL="7275" anchor="b">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 </a:t>
                      </a:r>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Scale Mean if Item Deleted</a:t>
                      </a:r>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Scale Variance if Item Deleted</a:t>
                      </a:r>
                      <a:endParaRPr/>
                    </a:p>
                  </a:txBody>
                  <a:tcPr marT="7275" marB="0" marR="7275" marL="7275"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Corrected Item-Total Correlation</a:t>
                      </a:r>
                      <a:endParaRPr/>
                    </a:p>
                  </a:txBody>
                  <a:tcPr marT="7275" marB="0" marR="7275" marL="7275"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Squared Multiple Correlation</a:t>
                      </a:r>
                      <a:endParaRPr/>
                    </a:p>
                  </a:txBody>
                  <a:tcPr marT="7275" marB="0" marR="7275" marL="7275"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Cronbach's Alpha if Item Deleted</a:t>
                      </a:r>
                      <a:endParaRPr/>
                    </a:p>
                  </a:txBody>
                  <a:tcPr marT="7275" marB="0" marR="7275" marL="7275" anchor="b">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De33</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0,5570</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0,49832</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De37</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8,4873</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4,035</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0,325</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0,390</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0,155</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De34</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0,7658</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0,42483</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De39</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8,4114</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4,155</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0,285</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0,220</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0,176</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De35</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0,3354</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0,47365</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De48</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8,5570</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4,095</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0,281</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0,272</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0,172</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De36</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0,7025</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0,45860</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De38</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8,5633</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4,222</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0,215</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0,367</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0,199</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De37</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0,6076</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0,48984</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De41</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8,4620</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4,403</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0,137</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0,150</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0,231</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De38</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0,5316</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0,50058</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De46</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8,5063</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4,417</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0,122</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0,190</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0,236</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De39</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0,6835</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0,46657</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De36</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8,3924</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4,507</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0,101</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0,112</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0,244</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De40</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0,8101</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0,39345</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De35</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8,7595</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4,502</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0,093</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0,110</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0,247</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De41</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0,6329</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0,48354</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De47</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8,5380</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4,479</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0,089</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0,256</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0,248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De42</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0,3987</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0,49119</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De45</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8,6076</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4,507</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0,073</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0,221</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0,254</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De43</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0,4937</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0,50155</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De40</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8,2848</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4,778</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-0,011</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0,257</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0,279</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De44</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0,4051</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0,49247</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De44</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8,6899</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4,750</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-0,037</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0,107</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0,294</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De45</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0,4873</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0,50143</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De33</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8,5380</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4,798</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-0,060</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0,199</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0,303</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De46</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0,5886</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0,49365</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De43</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8,6013</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4,802</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-0,063</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0,108</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0,304</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De47</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0,5570</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0,49832</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De34</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8,3291</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4,948</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-0,113</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0,139</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0,312</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De48</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0,5380</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0,50014</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De42</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8,6962</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5,092</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-0,189</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0,111</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0,346</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r>
            </a:tbl>
          </a:graphicData>
        </a:graphic>
      </p:graphicFrame>
      <p:graphicFrame>
        <p:nvGraphicFramePr>
          <p:cNvPr id="610" name="Google Shape;610;p15"/>
          <p:cNvGraphicFramePr/>
          <p:nvPr/>
        </p:nvGraphicFramePr>
        <p:xfrm>
          <a:off x="9218611" y="4822381"/>
          <a:ext cx="3000000" cy="3000000"/>
        </p:xfrm>
        <a:graphic>
          <a:graphicData uri="http://schemas.openxmlformats.org/drawingml/2006/table">
            <a:tbl>
              <a:tblPr>
                <a:noFill/>
                <a:tableStyleId>{BAFAA49D-696A-4242-AF2E-FED23D15B430}</a:tableStyleId>
              </a:tblPr>
              <a:tblGrid>
                <a:gridCol w="801700"/>
                <a:gridCol w="609600"/>
                <a:gridCol w="417500"/>
              </a:tblGrid>
              <a:tr h="182875">
                <a:tc>
                  <a:txBody>
                    <a:bodyPr/>
                    <a:lstStyle/>
                    <a:p>
                      <a:pPr indent="0" lvl="0" marL="0" marR="0" rtl="0" algn="l">
                        <a:spcBef>
                          <a:spcPts val="0"/>
                        </a:spcBef>
                        <a:spcAft>
                          <a:spcPts val="0"/>
                        </a:spcAft>
                        <a:buClr>
                          <a:schemeClr val="lt1"/>
                        </a:buClr>
                        <a:buSzPts val="900"/>
                        <a:buFont typeface="Twentieth Century"/>
                        <a:buNone/>
                      </a:pPr>
                      <a:r>
                        <a:rPr lang="sk-SK" sz="900" u="none" cap="none" strike="noStrike"/>
                        <a:t>STATEMENT1</a:t>
                      </a:r>
                      <a:endParaRPr b="0" i="0" sz="900" u="none" cap="none" strike="noStrike">
                        <a:solidFill>
                          <a:srgbClr val="333399"/>
                        </a:solidFill>
                        <a:latin typeface="Arial"/>
                        <a:ea typeface="Arial"/>
                        <a:cs typeface="Arial"/>
                        <a:sym typeface="Arial"/>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33 - 35</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900"/>
                        <a:buFont typeface="Twentieth Century"/>
                        <a:buNone/>
                      </a:pPr>
                      <a:r>
                        <a:rPr lang="sk-SK" sz="900" u="none" cap="none" strike="noStrike"/>
                        <a:t>STATEMENT2</a:t>
                      </a:r>
                      <a:endParaRPr b="0" i="0" sz="900" u="none" cap="none" strike="noStrike">
                        <a:solidFill>
                          <a:srgbClr val="333399"/>
                        </a:solidFill>
                        <a:latin typeface="Arial"/>
                        <a:ea typeface="Arial"/>
                        <a:cs typeface="Arial"/>
                        <a:sym typeface="Arial"/>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36 - 38</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D37</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900"/>
                        <a:buFont typeface="Twentieth Century"/>
                        <a:buNone/>
                      </a:pPr>
                      <a:r>
                        <a:rPr lang="sk-SK" sz="900" u="none" cap="none" strike="noStrike"/>
                        <a:t>STATEMENT3</a:t>
                      </a:r>
                      <a:endParaRPr b="0" i="0" sz="900" u="none" cap="none" strike="noStrike">
                        <a:solidFill>
                          <a:srgbClr val="333399"/>
                        </a:solidFill>
                        <a:latin typeface="Arial"/>
                        <a:ea typeface="Arial"/>
                        <a:cs typeface="Arial"/>
                        <a:sym typeface="Arial"/>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39 - 41</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D39</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900"/>
                        <a:buFont typeface="Twentieth Century"/>
                        <a:buNone/>
                      </a:pPr>
                      <a:r>
                        <a:rPr lang="sk-SK" sz="900" u="none" cap="none" strike="noStrike"/>
                        <a:t>STATEMENT4</a:t>
                      </a:r>
                      <a:endParaRPr b="0" i="0" sz="900" u="none" cap="none" strike="noStrike">
                        <a:solidFill>
                          <a:srgbClr val="333399"/>
                        </a:solidFill>
                        <a:latin typeface="Arial"/>
                        <a:ea typeface="Arial"/>
                        <a:cs typeface="Arial"/>
                        <a:sym typeface="Arial"/>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42 - 44</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900"/>
                        <a:buFont typeface="Twentieth Century"/>
                        <a:buNone/>
                      </a:pPr>
                      <a:r>
                        <a:rPr lang="sk-SK" sz="900" u="none" cap="none" strike="noStrike"/>
                        <a:t>STATEMENT5</a:t>
                      </a:r>
                      <a:endParaRPr b="0" i="0" sz="900" u="none" cap="none" strike="noStrike">
                        <a:solidFill>
                          <a:srgbClr val="333399"/>
                        </a:solidFill>
                        <a:latin typeface="Arial"/>
                        <a:ea typeface="Arial"/>
                        <a:cs typeface="Arial"/>
                        <a:sym typeface="Arial"/>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45 - 48</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1100"/>
                        <a:buFont typeface="Twentieth Century"/>
                        <a:buNone/>
                      </a:pPr>
                      <a:r>
                        <a:rPr lang="sk-SK" sz="1100" u="none" cap="none" strike="noStrike"/>
                        <a:t>D48</a:t>
                      </a:r>
                      <a:endParaRPr b="0" i="0" sz="11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bl>
          </a:graphicData>
        </a:graphic>
      </p:graphicFrame>
      <p:graphicFrame>
        <p:nvGraphicFramePr>
          <p:cNvPr id="611" name="Google Shape;611;p15"/>
          <p:cNvGraphicFramePr/>
          <p:nvPr/>
        </p:nvGraphicFramePr>
        <p:xfrm>
          <a:off x="9155000" y="2324100"/>
          <a:ext cx="3000000" cy="3000000"/>
        </p:xfrm>
        <a:graphic>
          <a:graphicData uri="http://schemas.openxmlformats.org/drawingml/2006/table">
            <a:tbl>
              <a:tblPr>
                <a:noFill/>
                <a:tableStyleId>{8A887153-B76B-4501-BF64-61BEDD0AD78A}</a:tableStyleId>
              </a:tblPr>
              <a:tblGrid>
                <a:gridCol w="609600"/>
                <a:gridCol w="609600"/>
                <a:gridCol w="609600"/>
              </a:tblGrid>
              <a:tr h="182875">
                <a:tc gridSpan="3">
                  <a:txBody>
                    <a:bodyPr/>
                    <a:lstStyle/>
                    <a:p>
                      <a:pPr indent="0" lvl="0" marL="0" marR="0" rtl="0" algn="ctr">
                        <a:spcBef>
                          <a:spcPts val="0"/>
                        </a:spcBef>
                        <a:spcAft>
                          <a:spcPts val="0"/>
                        </a:spcAft>
                        <a:buClr>
                          <a:srgbClr val="002060"/>
                        </a:buClr>
                        <a:buSzPts val="1100"/>
                        <a:buFont typeface="Arial"/>
                        <a:buNone/>
                      </a:pPr>
                      <a:r>
                        <a:rPr b="1" i="0" lang="sk-SK" sz="1100" u="none" cap="none" strike="noStrike">
                          <a:solidFill>
                            <a:srgbClr val="002060"/>
                          </a:solidFill>
                          <a:latin typeface="Arial"/>
                          <a:ea typeface="Arial"/>
                          <a:cs typeface="Arial"/>
                          <a:sym typeface="Arial"/>
                        </a:rPr>
                        <a:t>Reliability Statistics</a:t>
                      </a:r>
                      <a:endParaRPr b="1" i="0" sz="1100" u="none" cap="none" strike="noStrike">
                        <a:solidFill>
                          <a:srgbClr val="002060"/>
                        </a:solidFill>
                        <a:latin typeface="Arial"/>
                        <a:ea typeface="Arial"/>
                        <a:cs typeface="Arial"/>
                        <a:sym typeface="Arial"/>
                      </a:endParaRPr>
                    </a:p>
                  </a:txBody>
                  <a:tcPr marT="7625" marB="0" marR="7625" marL="76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r>
              <a:tr h="739150">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Cronbach's Alpha</a:t>
                      </a:r>
                      <a:endParaRPr b="0" i="0" sz="900" u="none" cap="none" strike="noStrike">
                        <a:solidFill>
                          <a:srgbClr val="333399"/>
                        </a:solidFill>
                        <a:latin typeface="Arial"/>
                        <a:ea typeface="Arial"/>
                        <a:cs typeface="Arial"/>
                        <a:sym typeface="Arial"/>
                      </a:endParaRPr>
                    </a:p>
                  </a:txBody>
                  <a:tcPr marT="7625" marB="0" marR="7625" marL="7625" anchor="b">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Cronbach's Alpha Based on Standardized Items</a:t>
                      </a:r>
                      <a:endParaRPr/>
                    </a:p>
                  </a:txBody>
                  <a:tcPr marT="7625" marB="0" marR="7625" marL="7625"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N of Items</a:t>
                      </a:r>
                      <a:endParaRPr/>
                    </a:p>
                  </a:txBody>
                  <a:tcPr marT="7625" marB="0" marR="7625" marL="7625" anchor="b">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r>
              <a:tr h="182875">
                <a:tc>
                  <a:txBody>
                    <a:bodyPr/>
                    <a:lstStyle/>
                    <a:p>
                      <a:pPr indent="0" lvl="0" marL="0" marR="0" rtl="0" algn="r">
                        <a:spcBef>
                          <a:spcPts val="0"/>
                        </a:spcBef>
                        <a:spcAft>
                          <a:spcPts val="0"/>
                        </a:spcAft>
                        <a:buClr>
                          <a:srgbClr val="002060"/>
                        </a:buClr>
                        <a:buSzPts val="900"/>
                        <a:buFont typeface="Arial"/>
                        <a:buNone/>
                      </a:pPr>
                      <a:r>
                        <a:rPr b="0" i="0" lang="sk-SK" sz="900" u="none" cap="none" strike="noStrike">
                          <a:solidFill>
                            <a:srgbClr val="002060"/>
                          </a:solidFill>
                          <a:latin typeface="Arial"/>
                          <a:ea typeface="Arial"/>
                          <a:cs typeface="Arial"/>
                          <a:sym typeface="Arial"/>
                        </a:rPr>
                        <a:t>0,266</a:t>
                      </a:r>
                      <a:endParaRPr/>
                    </a:p>
                  </a:txBody>
                  <a:tcPr marT="7625" marB="0" marR="7625" marL="762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2060"/>
                        </a:buClr>
                        <a:buSzPts val="900"/>
                        <a:buFont typeface="Arial"/>
                        <a:buNone/>
                      </a:pPr>
                      <a:r>
                        <a:rPr b="0" i="0" lang="sk-SK" sz="900" u="none" cap="none" strike="noStrike">
                          <a:solidFill>
                            <a:srgbClr val="002060"/>
                          </a:solidFill>
                          <a:latin typeface="Arial"/>
                          <a:ea typeface="Arial"/>
                          <a:cs typeface="Arial"/>
                          <a:sym typeface="Arial"/>
                        </a:rPr>
                        <a:t>0,257</a:t>
                      </a:r>
                      <a:endParaRPr/>
                    </a:p>
                  </a:txBody>
                  <a:tcPr marT="7625" marB="0" marR="7625" marL="762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2060"/>
                        </a:buClr>
                        <a:buSzPts val="900"/>
                        <a:buFont typeface="Arial"/>
                        <a:buNone/>
                      </a:pPr>
                      <a:r>
                        <a:rPr b="0" i="0" lang="sk-SK" sz="900" u="none" cap="none" strike="noStrike">
                          <a:solidFill>
                            <a:srgbClr val="002060"/>
                          </a:solidFill>
                          <a:latin typeface="Arial"/>
                          <a:ea typeface="Arial"/>
                          <a:cs typeface="Arial"/>
                          <a:sym typeface="Arial"/>
                        </a:rPr>
                        <a:t>16</a:t>
                      </a:r>
                      <a:endParaRPr/>
                    </a:p>
                  </a:txBody>
                  <a:tcPr marT="7625" marB="0" marR="7625" marL="762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993366"/>
                      </a:solidFill>
                      <a:prstDash val="solid"/>
                      <a:round/>
                      <a:headEnd len="sm" w="sm" type="none"/>
                      <a:tailEnd len="sm" w="sm" type="none"/>
                    </a:lnB>
                  </a:tcPr>
                </a:tc>
              </a:tr>
            </a:tbl>
          </a:graphicData>
        </a:graphic>
      </p:graphicFrame>
      <p:sp>
        <p:nvSpPr>
          <p:cNvPr id="612" name="Google Shape;612;p15"/>
          <p:cNvSpPr/>
          <p:nvPr/>
        </p:nvSpPr>
        <p:spPr>
          <a:xfrm>
            <a:off x="4126725" y="2971800"/>
            <a:ext cx="4809802" cy="192819"/>
          </a:xfrm>
          <a:prstGeom prst="rect">
            <a:avLst/>
          </a:prstGeom>
          <a:noFill/>
          <a:ln cap="flat" cmpd="sng" w="28575">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13" name="Google Shape;613;p15"/>
          <p:cNvSpPr/>
          <p:nvPr/>
        </p:nvSpPr>
        <p:spPr>
          <a:xfrm>
            <a:off x="4126725" y="3313974"/>
            <a:ext cx="4809802" cy="192819"/>
          </a:xfrm>
          <a:prstGeom prst="rect">
            <a:avLst/>
          </a:prstGeom>
          <a:noFill/>
          <a:ln cap="flat" cmpd="sng" w="28575">
            <a:solidFill>
              <a:srgbClr val="8E2EB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14" name="Google Shape;614;p15"/>
          <p:cNvSpPr txBox="1"/>
          <p:nvPr/>
        </p:nvSpPr>
        <p:spPr>
          <a:xfrm>
            <a:off x="1507138" y="6018223"/>
            <a:ext cx="917454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k-SK" sz="1800">
                <a:solidFill>
                  <a:schemeClr val="lt1"/>
                </a:solidFill>
                <a:latin typeface="Twentieth Century"/>
                <a:ea typeface="Twentieth Century"/>
                <a:cs typeface="Twentieth Century"/>
                <a:sym typeface="Twentieth Century"/>
              </a:rPr>
              <a:t>Respondents' motivation to participate and provide optimal responses is linked to the content of the questions and the relevance of the topic. (Kutschar, Weichbold, &amp; Osterbrink, 2019)</a:t>
            </a:r>
            <a:endParaRPr sz="1800">
              <a:solidFill>
                <a:schemeClr val="lt1"/>
              </a:solidFill>
              <a:latin typeface="Twentieth Century"/>
              <a:ea typeface="Twentieth Century"/>
              <a:cs typeface="Twentieth Century"/>
              <a:sym typeface="Twentieth Century"/>
            </a:endParaRPr>
          </a:p>
        </p:txBody>
      </p:sp>
      <p:grpSp>
        <p:nvGrpSpPr>
          <p:cNvPr id="615" name="Google Shape;615;p15"/>
          <p:cNvGrpSpPr/>
          <p:nvPr/>
        </p:nvGrpSpPr>
        <p:grpSpPr>
          <a:xfrm>
            <a:off x="1142260" y="28280"/>
            <a:ext cx="9904305" cy="461914"/>
            <a:chOff x="846" y="0"/>
            <a:chExt cx="9904305" cy="461914"/>
          </a:xfrm>
        </p:grpSpPr>
        <p:sp>
          <p:nvSpPr>
            <p:cNvPr id="616" name="Google Shape;616;p15"/>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15"/>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AIM</a:t>
              </a:r>
              <a:endParaRPr/>
            </a:p>
          </p:txBody>
        </p:sp>
        <p:sp>
          <p:nvSpPr>
            <p:cNvPr id="618" name="Google Shape;618;p15"/>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15"/>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Older Adults</a:t>
              </a:r>
              <a:endParaRPr sz="1500">
                <a:solidFill>
                  <a:schemeClr val="lt1"/>
                </a:solidFill>
                <a:latin typeface="Twentieth Century"/>
                <a:ea typeface="Twentieth Century"/>
                <a:cs typeface="Twentieth Century"/>
                <a:sym typeface="Twentieth Century"/>
              </a:endParaRPr>
            </a:p>
          </p:txBody>
        </p:sp>
        <p:sp>
          <p:nvSpPr>
            <p:cNvPr id="620" name="Google Shape;620;p15"/>
            <p:cNvSpPr/>
            <p:nvPr/>
          </p:nvSpPr>
          <p:spPr>
            <a:xfrm>
              <a:off x="2443003"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15"/>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Crithical Thinkng</a:t>
              </a:r>
              <a:endParaRPr sz="1500">
                <a:solidFill>
                  <a:schemeClr val="lt1"/>
                </a:solidFill>
                <a:latin typeface="Twentieth Century"/>
                <a:ea typeface="Twentieth Century"/>
                <a:cs typeface="Twentieth Century"/>
                <a:sym typeface="Twentieth Century"/>
              </a:endParaRPr>
            </a:p>
          </p:txBody>
        </p:sp>
        <p:sp>
          <p:nvSpPr>
            <p:cNvPr id="622" name="Google Shape;622;p15"/>
            <p:cNvSpPr/>
            <p:nvPr/>
          </p:nvSpPr>
          <p:spPr>
            <a:xfrm>
              <a:off x="3664082"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15"/>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Identifying CT</a:t>
              </a:r>
              <a:endParaRPr/>
            </a:p>
          </p:txBody>
        </p:sp>
        <p:sp>
          <p:nvSpPr>
            <p:cNvPr id="624" name="Google Shape;624;p15"/>
            <p:cNvSpPr/>
            <p:nvPr/>
          </p:nvSpPr>
          <p:spPr>
            <a:xfrm>
              <a:off x="4885161"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15"/>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WGC</a:t>
              </a:r>
              <a:endParaRPr/>
            </a:p>
          </p:txBody>
        </p:sp>
        <p:sp>
          <p:nvSpPr>
            <p:cNvPr id="626" name="Google Shape;626;p15"/>
            <p:cNvSpPr/>
            <p:nvPr/>
          </p:nvSpPr>
          <p:spPr>
            <a:xfrm>
              <a:off x="6106240"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15"/>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Reserch Smple </a:t>
              </a:r>
              <a:endParaRPr/>
            </a:p>
          </p:txBody>
        </p:sp>
        <p:sp>
          <p:nvSpPr>
            <p:cNvPr id="628" name="Google Shape;628;p15"/>
            <p:cNvSpPr/>
            <p:nvPr/>
          </p:nvSpPr>
          <p:spPr>
            <a:xfrm>
              <a:off x="7327318"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15"/>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Procedure</a:t>
              </a:r>
              <a:endParaRPr sz="1500">
                <a:solidFill>
                  <a:schemeClr val="lt1"/>
                </a:solidFill>
                <a:latin typeface="Twentieth Century"/>
                <a:ea typeface="Twentieth Century"/>
                <a:cs typeface="Twentieth Century"/>
                <a:sym typeface="Twentieth Century"/>
              </a:endParaRPr>
            </a:p>
          </p:txBody>
        </p:sp>
        <p:sp>
          <p:nvSpPr>
            <p:cNvPr id="630" name="Google Shape;630;p15"/>
            <p:cNvSpPr/>
            <p:nvPr/>
          </p:nvSpPr>
          <p:spPr>
            <a:xfrm>
              <a:off x="8548397"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15"/>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Results nd conclusion</a:t>
              </a:r>
              <a:endParaRPr sz="1500">
                <a:solidFill>
                  <a:schemeClr val="lt1"/>
                </a:solidFill>
                <a:latin typeface="Twentieth Century"/>
                <a:ea typeface="Twentieth Century"/>
                <a:cs typeface="Twentieth Century"/>
                <a:sym typeface="Twentieth Century"/>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2"/>
                                        </p:tgtEl>
                                        <p:attrNameLst>
                                          <p:attrName>style.visibility</p:attrName>
                                        </p:attrNameLst>
                                      </p:cBhvr>
                                      <p:to>
                                        <p:strVal val="visible"/>
                                      </p:to>
                                    </p:set>
                                    <p:animEffect filter="fade" transition="in">
                                      <p:cBhvr>
                                        <p:cTn dur="2000"/>
                                        <p:tgtEl>
                                          <p:spTgt spid="6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3"/>
                                        </p:tgtEl>
                                        <p:attrNameLst>
                                          <p:attrName>style.visibility</p:attrName>
                                        </p:attrNameLst>
                                      </p:cBhvr>
                                      <p:to>
                                        <p:strVal val="visible"/>
                                      </p:to>
                                    </p:set>
                                    <p:animEffect filter="fade" transition="in">
                                      <p:cBhvr>
                                        <p:cTn dur="2000"/>
                                        <p:tgtEl>
                                          <p:spTgt spid="6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16"/>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wentieth Century"/>
              <a:buNone/>
            </a:pPr>
            <a:r>
              <a:rPr lang="sk-SK"/>
              <a:t>TABLE 4: FACTOR "</a:t>
            </a:r>
            <a:r>
              <a:rPr b="1" lang="sk-SK">
                <a:solidFill>
                  <a:srgbClr val="002060"/>
                </a:solidFill>
              </a:rPr>
              <a:t>INTERPRETATONS</a:t>
            </a:r>
            <a:r>
              <a:rPr lang="sk-SK"/>
              <a:t>" - – PSYCHOMETRIC PROPERTIES OF W-GT (T-186, 2000).</a:t>
            </a:r>
            <a:endParaRPr/>
          </a:p>
        </p:txBody>
      </p:sp>
      <p:graphicFrame>
        <p:nvGraphicFramePr>
          <p:cNvPr id="637" name="Google Shape;637;p16"/>
          <p:cNvGraphicFramePr/>
          <p:nvPr/>
        </p:nvGraphicFramePr>
        <p:xfrm>
          <a:off x="1141414" y="2249477"/>
          <a:ext cx="3000000" cy="3000000"/>
        </p:xfrm>
        <a:graphic>
          <a:graphicData uri="http://schemas.openxmlformats.org/drawingml/2006/table">
            <a:tbl>
              <a:tblPr>
                <a:noFill/>
                <a:tableStyleId>{8A887153-B76B-4501-BF64-61BEDD0AD78A}</a:tableStyleId>
              </a:tblPr>
              <a:tblGrid>
                <a:gridCol w="544975"/>
                <a:gridCol w="817475"/>
                <a:gridCol w="817475"/>
                <a:gridCol w="340625"/>
                <a:gridCol w="337525"/>
                <a:gridCol w="718375"/>
                <a:gridCol w="817475"/>
                <a:gridCol w="817475"/>
                <a:gridCol w="817475"/>
                <a:gridCol w="851550"/>
                <a:gridCol w="817475"/>
              </a:tblGrid>
              <a:tr h="174900">
                <a:tc gridSpan="4">
                  <a:txBody>
                    <a:bodyPr/>
                    <a:lstStyle/>
                    <a:p>
                      <a:pPr indent="0" lvl="0" marL="0" marR="0" rtl="0" algn="ctr">
                        <a:spcBef>
                          <a:spcPts val="0"/>
                        </a:spcBef>
                        <a:spcAft>
                          <a:spcPts val="0"/>
                        </a:spcAft>
                        <a:buClr>
                          <a:srgbClr val="000000"/>
                        </a:buClr>
                        <a:buSzPts val="1100"/>
                        <a:buFont typeface="Arial"/>
                        <a:buNone/>
                      </a:pPr>
                      <a:r>
                        <a:rPr b="1" i="0" lang="sk-SK" sz="1100" u="none" cap="none" strike="noStrike">
                          <a:solidFill>
                            <a:srgbClr val="000000"/>
                          </a:solidFill>
                          <a:latin typeface="Arial"/>
                          <a:ea typeface="Arial"/>
                          <a:cs typeface="Arial"/>
                          <a:sym typeface="Arial"/>
                        </a:rPr>
                        <a:t>Item Statistics</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6">
                  <a:txBody>
                    <a:bodyPr/>
                    <a:lstStyle/>
                    <a:p>
                      <a:pPr indent="0" lvl="0" marL="0" marR="0" rtl="0" algn="ctr">
                        <a:spcBef>
                          <a:spcPts val="0"/>
                        </a:spcBef>
                        <a:spcAft>
                          <a:spcPts val="0"/>
                        </a:spcAft>
                        <a:buClr>
                          <a:srgbClr val="000000"/>
                        </a:buClr>
                        <a:buSzPts val="1100"/>
                        <a:buFont typeface="Arial"/>
                        <a:buNone/>
                      </a:pPr>
                      <a:r>
                        <a:rPr b="1" i="0" lang="sk-SK" sz="1100" u="none" cap="none" strike="noStrike">
                          <a:solidFill>
                            <a:srgbClr val="000000"/>
                          </a:solidFill>
                          <a:latin typeface="Arial"/>
                          <a:ea typeface="Arial"/>
                          <a:cs typeface="Arial"/>
                          <a:sym typeface="Arial"/>
                        </a:rPr>
                        <a:t>Item-Total Statistics</a:t>
                      </a:r>
                      <a:endParaRPr/>
                    </a:p>
                  </a:txBody>
                  <a:tcPr marT="7275" marB="0" marR="7275" marL="72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r>
              <a:tr h="568425">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 </a:t>
                      </a:r>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Mean</a:t>
                      </a:r>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Std. Deviation</a:t>
                      </a:r>
                      <a:endParaRPr/>
                    </a:p>
                  </a:txBody>
                  <a:tcPr marT="7275" marB="0" marR="7275" marL="7275"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N</a:t>
                      </a:r>
                      <a:endParaRPr/>
                    </a:p>
                  </a:txBody>
                  <a:tcPr marT="7275" marB="0" marR="7275" marL="7275" anchor="b">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 </a:t>
                      </a:r>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Scale Mean if Item Deleted</a:t>
                      </a:r>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Scale Variance if Item Deleted</a:t>
                      </a:r>
                      <a:endParaRPr/>
                    </a:p>
                  </a:txBody>
                  <a:tcPr marT="7275" marB="0" marR="7275" marL="7275"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Corrected Item-Total Correlation</a:t>
                      </a:r>
                      <a:endParaRPr/>
                    </a:p>
                  </a:txBody>
                  <a:tcPr marT="7275" marB="0" marR="7275" marL="7275"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Squared Multiple Correlation</a:t>
                      </a:r>
                      <a:endParaRPr/>
                    </a:p>
                  </a:txBody>
                  <a:tcPr marT="7275" marB="0" marR="7275" marL="7275"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Cronbach's Alpha if Item Deleted</a:t>
                      </a:r>
                      <a:endParaRPr/>
                    </a:p>
                  </a:txBody>
                  <a:tcPr marT="7275" marB="0" marR="7275" marL="7275" anchor="b">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I49</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0,5253</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0,50095</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I51</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8,8291</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3,123</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0,206</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0,065</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I50</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0,5506</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0,49901</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I54</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8,7342</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3,279</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0,179</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0,092</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I51</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0,7911</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0,40779</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I56</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8,9241</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3,128</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0,151</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0,083</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I52</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0,2975</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0,45860</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I55</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8,8797</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3,164</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0,147</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0,087</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I53</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0,9114</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0,28508</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I61</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8,8481</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3,212</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0,131</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0,097</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I54</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0,8861</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0,31873</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I63</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9,1646</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3,145</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0,109</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0,100</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I55</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0,7405</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0,43975</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I53</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8,7089</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3,418</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0,084</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0,125</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1" i="0" lang="sk-SK" sz="900" u="none" cap="none" strike="noStrike">
                          <a:solidFill>
                            <a:srgbClr val="333399"/>
                          </a:solidFill>
                          <a:latin typeface="Arial"/>
                          <a:ea typeface="Arial"/>
                          <a:cs typeface="Arial"/>
                          <a:sym typeface="Arial"/>
                        </a:rPr>
                        <a:t>I56</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0,6962</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1" i="0" lang="sk-SK" sz="900" u="none" cap="none" strike="noStrike">
                          <a:solidFill>
                            <a:srgbClr val="000000"/>
                          </a:solidFill>
                          <a:latin typeface="Arial"/>
                          <a:ea typeface="Arial"/>
                          <a:cs typeface="Arial"/>
                          <a:sym typeface="Arial"/>
                        </a:rPr>
                        <a:t>0,46136</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I59</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9,3038</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3,270</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0,059</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0,127</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I57</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0,6392</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0,48175</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I49</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9,0949</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3,246</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0,050</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0,131</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I58</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0,3165</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0,46657</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I62</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9,0696</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3,288</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0,028</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0,143</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I59</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0,3165</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0,46657</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I50</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9,0696</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3,339</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0,000</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0,157</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I60</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0,8987</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0,30264</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I64</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9,3481</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3,451</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-0,038</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0,171</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I61</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0,7722</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0,42078</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I58</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9,3038</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3,449</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-0,046</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0,176</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I62</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0,5506</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0,49901</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I60</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8,7215</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3,603</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-0,094</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0,177</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I63</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0,4557</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0,49962</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I57</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8,9810</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3,586</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-0,126</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0,215</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C0C0C0"/>
                      </a:solidFill>
                      <a:prstDash val="solid"/>
                      <a:round/>
                      <a:headEnd len="sm" w="sm" type="none"/>
                      <a:tailEnd len="sm" w="sm" type="none"/>
                    </a:lnB>
                  </a:tcPr>
                </a:tc>
              </a:tr>
              <a:tr h="174900">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I64</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0,2722</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0,44648</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158</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l">
                        <a:spcBef>
                          <a:spcPts val="0"/>
                        </a:spcBef>
                        <a:spcAft>
                          <a:spcPts val="0"/>
                        </a:spcAft>
                        <a:buClr>
                          <a:schemeClr val="lt1"/>
                        </a:buClr>
                        <a:buSzPts val="1000"/>
                        <a:buFont typeface="Twentieth Century"/>
                        <a:buNone/>
                      </a:pPr>
                      <a:r>
                        <a:t/>
                      </a:r>
                      <a:endParaRPr b="0" i="0" sz="1000" u="none" cap="none" strike="noStrike">
                        <a:solidFill>
                          <a:srgbClr val="000000"/>
                        </a:solidFill>
                        <a:latin typeface="Arial"/>
                        <a:ea typeface="Arial"/>
                        <a:cs typeface="Arial"/>
                        <a:sym typeface="Arial"/>
                      </a:endParaRPr>
                    </a:p>
                  </a:txBody>
                  <a:tcPr marT="7275" marB="0" marR="7275" marL="72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I52</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solidFill>
                      <a:srgbClr val="B3FFFF"/>
                    </a:solidFill>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9,3228</a:t>
                      </a:r>
                      <a:endParaRPr/>
                    </a:p>
                  </a:txBody>
                  <a:tcPr marT="7275" marB="0" marR="7275" marL="727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3,621</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-0,140</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 </a:t>
                      </a:r>
                      <a:endParaRPr/>
                    </a:p>
                  </a:txBody>
                  <a:tcPr marT="7275" marB="0" marR="7275" marL="727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0000"/>
                        </a:buClr>
                        <a:buSzPts val="900"/>
                        <a:buFont typeface="Arial"/>
                        <a:buNone/>
                      </a:pPr>
                      <a:r>
                        <a:rPr b="0" i="0" lang="sk-SK" sz="900" u="none" cap="none" strike="noStrike">
                          <a:solidFill>
                            <a:srgbClr val="000000"/>
                          </a:solidFill>
                          <a:latin typeface="Arial"/>
                          <a:ea typeface="Arial"/>
                          <a:cs typeface="Arial"/>
                          <a:sym typeface="Arial"/>
                        </a:rPr>
                        <a:t>0,217</a:t>
                      </a:r>
                      <a:endParaRPr/>
                    </a:p>
                  </a:txBody>
                  <a:tcPr marT="7275" marB="0" marR="7275" marL="727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C0C0C0"/>
                      </a:solidFill>
                      <a:prstDash val="solid"/>
                      <a:round/>
                      <a:headEnd len="sm" w="sm" type="none"/>
                      <a:tailEnd len="sm" w="sm" type="none"/>
                    </a:lnT>
                    <a:lnB cap="flat" cmpd="sng" w="9525">
                      <a:solidFill>
                        <a:srgbClr val="993366"/>
                      </a:solidFill>
                      <a:prstDash val="solid"/>
                      <a:round/>
                      <a:headEnd len="sm" w="sm" type="none"/>
                      <a:tailEnd len="sm" w="sm" type="none"/>
                    </a:lnB>
                  </a:tcPr>
                </a:tc>
              </a:tr>
            </a:tbl>
          </a:graphicData>
        </a:graphic>
      </p:graphicFrame>
      <p:graphicFrame>
        <p:nvGraphicFramePr>
          <p:cNvPr id="638" name="Google Shape;638;p16"/>
          <p:cNvGraphicFramePr/>
          <p:nvPr/>
        </p:nvGraphicFramePr>
        <p:xfrm>
          <a:off x="9160923" y="4632191"/>
          <a:ext cx="3000000" cy="3000000"/>
        </p:xfrm>
        <a:graphic>
          <a:graphicData uri="http://schemas.openxmlformats.org/drawingml/2006/table">
            <a:tbl>
              <a:tblPr>
                <a:noFill/>
                <a:tableStyleId>{BAFAA49D-696A-4242-AF2E-FED23D15B430}</a:tableStyleId>
              </a:tblPr>
              <a:tblGrid>
                <a:gridCol w="763250"/>
                <a:gridCol w="505450"/>
                <a:gridCol w="480425"/>
                <a:gridCol w="455450"/>
              </a:tblGrid>
              <a:tr h="182875">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STATEMENT 1</a:t>
                      </a:r>
                      <a:endParaRPr b="0" i="0" sz="900" u="none" cap="none" strike="noStrike">
                        <a:solidFill>
                          <a:srgbClr val="333399"/>
                        </a:solidFill>
                        <a:latin typeface="Calibri"/>
                        <a:ea typeface="Calibri"/>
                        <a:cs typeface="Calibri"/>
                        <a:sym typeface="Calibri"/>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49 - 51</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3 items</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I51</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STATEMENT 2</a:t>
                      </a:r>
                      <a:endParaRPr b="0" i="0" sz="900" u="none" cap="none" strike="noStrike">
                        <a:solidFill>
                          <a:srgbClr val="333399"/>
                        </a:solidFill>
                        <a:latin typeface="Calibri"/>
                        <a:ea typeface="Calibri"/>
                        <a:cs typeface="Calibri"/>
                        <a:sym typeface="Calibri"/>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52 - 54</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3 items</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I54</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STATEMENT 3</a:t>
                      </a:r>
                      <a:endParaRPr b="0" i="0" sz="900" u="none" cap="none" strike="noStrike">
                        <a:solidFill>
                          <a:srgbClr val="333399"/>
                        </a:solidFill>
                        <a:latin typeface="Calibri"/>
                        <a:ea typeface="Calibri"/>
                        <a:cs typeface="Calibri"/>
                        <a:sym typeface="Calibri"/>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55 - 56</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2 items</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I56</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STATEMENT 4</a:t>
                      </a:r>
                      <a:endParaRPr b="0" i="0" sz="900" u="none" cap="none" strike="noStrike">
                        <a:solidFill>
                          <a:srgbClr val="333399"/>
                        </a:solidFill>
                        <a:latin typeface="Calibri"/>
                        <a:ea typeface="Calibri"/>
                        <a:cs typeface="Calibri"/>
                        <a:sym typeface="Calibri"/>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57 - 59</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3 items</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900"/>
                        <a:buFont typeface="Twentieth Century"/>
                        <a:buNone/>
                      </a:pPr>
                      <a:r>
                        <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STATEMENT 5</a:t>
                      </a:r>
                      <a:endParaRPr b="0" i="0" sz="900" u="none" cap="none" strike="noStrike">
                        <a:solidFill>
                          <a:srgbClr val="333399"/>
                        </a:solidFill>
                        <a:latin typeface="Calibri"/>
                        <a:ea typeface="Calibri"/>
                        <a:cs typeface="Calibri"/>
                        <a:sym typeface="Calibri"/>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60 - 61</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2 items</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900"/>
                        <a:buFont typeface="Twentieth Century"/>
                        <a:buNone/>
                      </a:pPr>
                      <a:r>
                        <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r h="182875">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STATEMENT 6</a:t>
                      </a:r>
                      <a:endParaRPr b="0" i="0" sz="900" u="none" cap="none" strike="noStrike">
                        <a:solidFill>
                          <a:srgbClr val="333399"/>
                        </a:solidFill>
                        <a:latin typeface="Calibri"/>
                        <a:ea typeface="Calibri"/>
                        <a:cs typeface="Calibri"/>
                        <a:sym typeface="Calibri"/>
                      </a:endParaRPr>
                    </a:p>
                  </a:txBody>
                  <a:tcPr marT="7625" marB="0" marR="7625" marL="7625">
                    <a:solidFill>
                      <a:srgbClr val="CDFFFE"/>
                    </a:solidFill>
                  </a:tcPr>
                </a:tc>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62 - 64 </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900"/>
                        <a:buFont typeface="Calibri"/>
                        <a:buNone/>
                      </a:pPr>
                      <a:r>
                        <a:rPr lang="sk-SK" sz="900" u="none" cap="none" strike="noStrike">
                          <a:latin typeface="Calibri"/>
                          <a:ea typeface="Calibri"/>
                          <a:cs typeface="Calibri"/>
                          <a:sym typeface="Calibri"/>
                        </a:rPr>
                        <a:t>3 items</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c>
                  <a:txBody>
                    <a:bodyPr/>
                    <a:lstStyle/>
                    <a:p>
                      <a:pPr indent="0" lvl="0" marL="0" marR="0" rtl="0" algn="l">
                        <a:spcBef>
                          <a:spcPts val="0"/>
                        </a:spcBef>
                        <a:spcAft>
                          <a:spcPts val="0"/>
                        </a:spcAft>
                        <a:buClr>
                          <a:schemeClr val="lt1"/>
                        </a:buClr>
                        <a:buSzPts val="900"/>
                        <a:buFont typeface="Twentieth Century"/>
                        <a:buNone/>
                      </a:pPr>
                      <a:r>
                        <a:t/>
                      </a:r>
                      <a:endParaRPr b="0" i="0" sz="900" u="none" cap="none" strike="noStrike">
                        <a:solidFill>
                          <a:srgbClr val="000000"/>
                        </a:solidFill>
                        <a:latin typeface="Calibri"/>
                        <a:ea typeface="Calibri"/>
                        <a:cs typeface="Calibri"/>
                        <a:sym typeface="Calibri"/>
                      </a:endParaRPr>
                    </a:p>
                  </a:txBody>
                  <a:tcPr marT="7625" marB="0" marR="7625" marL="7625" anchor="b">
                    <a:solidFill>
                      <a:srgbClr val="CDFFFE"/>
                    </a:solidFill>
                  </a:tcPr>
                </a:tc>
              </a:tr>
            </a:tbl>
          </a:graphicData>
        </a:graphic>
      </p:graphicFrame>
      <p:graphicFrame>
        <p:nvGraphicFramePr>
          <p:cNvPr id="639" name="Google Shape;639;p16"/>
          <p:cNvGraphicFramePr/>
          <p:nvPr/>
        </p:nvGraphicFramePr>
        <p:xfrm>
          <a:off x="9350691" y="2324100"/>
          <a:ext cx="3000000" cy="3000000"/>
        </p:xfrm>
        <a:graphic>
          <a:graphicData uri="http://schemas.openxmlformats.org/drawingml/2006/table">
            <a:tbl>
              <a:tblPr>
                <a:noFill/>
                <a:tableStyleId>{8A887153-B76B-4501-BF64-61BEDD0AD78A}</a:tableStyleId>
              </a:tblPr>
              <a:tblGrid>
                <a:gridCol w="406400"/>
                <a:gridCol w="609600"/>
                <a:gridCol w="609600"/>
              </a:tblGrid>
              <a:tr h="182875">
                <a:tc gridSpan="3">
                  <a:txBody>
                    <a:bodyPr/>
                    <a:lstStyle/>
                    <a:p>
                      <a:pPr indent="0" lvl="0" marL="0" marR="0" rtl="0" algn="ctr">
                        <a:spcBef>
                          <a:spcPts val="0"/>
                        </a:spcBef>
                        <a:spcAft>
                          <a:spcPts val="0"/>
                        </a:spcAft>
                        <a:buClr>
                          <a:srgbClr val="002060"/>
                        </a:buClr>
                        <a:buSzPts val="1100"/>
                        <a:buFont typeface="Arial"/>
                        <a:buNone/>
                      </a:pPr>
                      <a:r>
                        <a:rPr b="1" i="0" lang="sk-SK" sz="1100" u="none" cap="none" strike="noStrike">
                          <a:solidFill>
                            <a:srgbClr val="002060"/>
                          </a:solidFill>
                          <a:latin typeface="Arial"/>
                          <a:ea typeface="Arial"/>
                          <a:cs typeface="Arial"/>
                          <a:sym typeface="Arial"/>
                        </a:rPr>
                        <a:t>Reliability Statistics</a:t>
                      </a:r>
                      <a:endParaRPr b="1" i="0" sz="1100" u="none" cap="none" strike="noStrike">
                        <a:solidFill>
                          <a:srgbClr val="002060"/>
                        </a:solidFill>
                        <a:latin typeface="Arial"/>
                        <a:ea typeface="Arial"/>
                        <a:cs typeface="Arial"/>
                        <a:sym typeface="Arial"/>
                      </a:endParaRPr>
                    </a:p>
                  </a:txBody>
                  <a:tcPr marT="7625" marB="0" marR="7625" marL="76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r>
              <a:tr h="739150">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Cronbach's Alpha</a:t>
                      </a:r>
                      <a:endParaRPr/>
                    </a:p>
                  </a:txBody>
                  <a:tcPr marT="7625" marB="0" marR="7625" marL="7625" anchor="b">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Cronbach's Alpha Based on Standardized Items</a:t>
                      </a:r>
                      <a:endParaRPr/>
                    </a:p>
                  </a:txBody>
                  <a:tcPr marT="7625" marB="0" marR="7625" marL="7625" anchor="b">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ctr">
                        <a:spcBef>
                          <a:spcPts val="0"/>
                        </a:spcBef>
                        <a:spcAft>
                          <a:spcPts val="0"/>
                        </a:spcAft>
                        <a:buClr>
                          <a:srgbClr val="333399"/>
                        </a:buClr>
                        <a:buSzPts val="900"/>
                        <a:buFont typeface="Arial"/>
                        <a:buNone/>
                      </a:pPr>
                      <a:r>
                        <a:rPr b="0" i="0" lang="sk-SK" sz="900" u="none" cap="none" strike="noStrike">
                          <a:solidFill>
                            <a:srgbClr val="333399"/>
                          </a:solidFill>
                          <a:latin typeface="Arial"/>
                          <a:ea typeface="Arial"/>
                          <a:cs typeface="Arial"/>
                          <a:sym typeface="Arial"/>
                        </a:rPr>
                        <a:t>N of Items</a:t>
                      </a:r>
                      <a:endParaRPr/>
                    </a:p>
                  </a:txBody>
                  <a:tcPr marT="7625" marB="0" marR="7625" marL="7625" anchor="b">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993366"/>
                      </a:solidFill>
                      <a:prstDash val="solid"/>
                      <a:round/>
                      <a:headEnd len="sm" w="sm" type="none"/>
                      <a:tailEnd len="sm" w="sm" type="none"/>
                    </a:lnB>
                  </a:tcPr>
                </a:tc>
              </a:tr>
              <a:tr h="182875">
                <a:tc>
                  <a:txBody>
                    <a:bodyPr/>
                    <a:lstStyle/>
                    <a:p>
                      <a:pPr indent="0" lvl="0" marL="0" marR="0" rtl="0" algn="r">
                        <a:spcBef>
                          <a:spcPts val="0"/>
                        </a:spcBef>
                        <a:spcAft>
                          <a:spcPts val="0"/>
                        </a:spcAft>
                        <a:buClr>
                          <a:srgbClr val="002060"/>
                        </a:buClr>
                        <a:buSzPts val="900"/>
                        <a:buFont typeface="Arial"/>
                        <a:buNone/>
                      </a:pPr>
                      <a:r>
                        <a:rPr b="0" i="0" lang="sk-SK" sz="900" u="none" cap="none" strike="noStrike">
                          <a:solidFill>
                            <a:srgbClr val="002060"/>
                          </a:solidFill>
                          <a:latin typeface="Arial"/>
                          <a:ea typeface="Arial"/>
                          <a:cs typeface="Arial"/>
                          <a:sym typeface="Arial"/>
                        </a:rPr>
                        <a:t>0,145</a:t>
                      </a:r>
                      <a:endParaRPr/>
                    </a:p>
                  </a:txBody>
                  <a:tcPr marT="7625" marB="0" marR="7625" marL="7625">
                    <a:lnL cap="flat" cmpd="sng" w="9525">
                      <a:solidFill>
                        <a:srgbClr val="000000">
                          <a:alpha val="0"/>
                        </a:srgbClr>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2060"/>
                        </a:buClr>
                        <a:buSzPts val="900"/>
                        <a:buFont typeface="Arial"/>
                        <a:buNone/>
                      </a:pPr>
                      <a:r>
                        <a:rPr b="0" i="0" lang="sk-SK" sz="900" u="none" cap="none" strike="noStrike">
                          <a:solidFill>
                            <a:srgbClr val="002060"/>
                          </a:solidFill>
                          <a:latin typeface="Arial"/>
                          <a:ea typeface="Arial"/>
                          <a:cs typeface="Arial"/>
                          <a:sym typeface="Arial"/>
                        </a:rPr>
                        <a:t>0,169</a:t>
                      </a:r>
                      <a:endParaRPr/>
                    </a:p>
                  </a:txBody>
                  <a:tcPr marT="7625" marB="0" marR="7625" marL="7625">
                    <a:lnL cap="flat" cmpd="sng" w="9525">
                      <a:solidFill>
                        <a:srgbClr val="333333"/>
                      </a:solidFill>
                      <a:prstDash val="solid"/>
                      <a:round/>
                      <a:headEnd len="sm" w="sm" type="none"/>
                      <a:tailEnd len="sm" w="sm" type="none"/>
                    </a:lnL>
                    <a:lnR cap="flat" cmpd="sng" w="9525">
                      <a:solidFill>
                        <a:srgbClr val="333333"/>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993366"/>
                      </a:solidFill>
                      <a:prstDash val="solid"/>
                      <a:round/>
                      <a:headEnd len="sm" w="sm" type="none"/>
                      <a:tailEnd len="sm" w="sm" type="none"/>
                    </a:lnB>
                  </a:tcPr>
                </a:tc>
                <a:tc>
                  <a:txBody>
                    <a:bodyPr/>
                    <a:lstStyle/>
                    <a:p>
                      <a:pPr indent="0" lvl="0" marL="0" marR="0" rtl="0" algn="r">
                        <a:spcBef>
                          <a:spcPts val="0"/>
                        </a:spcBef>
                        <a:spcAft>
                          <a:spcPts val="0"/>
                        </a:spcAft>
                        <a:buClr>
                          <a:srgbClr val="002060"/>
                        </a:buClr>
                        <a:buSzPts val="900"/>
                        <a:buFont typeface="Arial"/>
                        <a:buNone/>
                      </a:pPr>
                      <a:r>
                        <a:rPr b="0" i="0" lang="sk-SK" sz="900" u="none" cap="none" strike="noStrike">
                          <a:solidFill>
                            <a:srgbClr val="002060"/>
                          </a:solidFill>
                          <a:latin typeface="Arial"/>
                          <a:ea typeface="Arial"/>
                          <a:cs typeface="Arial"/>
                          <a:sym typeface="Arial"/>
                        </a:rPr>
                        <a:t>16</a:t>
                      </a:r>
                      <a:endParaRPr/>
                    </a:p>
                  </a:txBody>
                  <a:tcPr marT="7625" marB="0" marR="7625" marL="7625">
                    <a:lnL cap="flat" cmpd="sng" w="9525">
                      <a:solidFill>
                        <a:srgbClr val="333333"/>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993366"/>
                      </a:solidFill>
                      <a:prstDash val="solid"/>
                      <a:round/>
                      <a:headEnd len="sm" w="sm" type="none"/>
                      <a:tailEnd len="sm" w="sm" type="none"/>
                    </a:lnT>
                    <a:lnB cap="flat" cmpd="sng" w="9525">
                      <a:solidFill>
                        <a:srgbClr val="993366"/>
                      </a:solidFill>
                      <a:prstDash val="solid"/>
                      <a:round/>
                      <a:headEnd len="sm" w="sm" type="none"/>
                      <a:tailEnd len="sm" w="sm" type="none"/>
                    </a:lnB>
                  </a:tcPr>
                </a:tc>
              </a:tr>
            </a:tbl>
          </a:graphicData>
        </a:graphic>
      </p:graphicFrame>
      <p:sp>
        <p:nvSpPr>
          <p:cNvPr id="640" name="Google Shape;640;p16"/>
          <p:cNvSpPr/>
          <p:nvPr/>
        </p:nvSpPr>
        <p:spPr>
          <a:xfrm>
            <a:off x="3983603" y="2989690"/>
            <a:ext cx="4855756" cy="349858"/>
          </a:xfrm>
          <a:prstGeom prst="rect">
            <a:avLst/>
          </a:prstGeom>
          <a:noFill/>
          <a:ln cap="flat" cmpd="sng" w="28575">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grpSp>
        <p:nvGrpSpPr>
          <p:cNvPr id="641" name="Google Shape;641;p16"/>
          <p:cNvGrpSpPr/>
          <p:nvPr/>
        </p:nvGrpSpPr>
        <p:grpSpPr>
          <a:xfrm>
            <a:off x="1142260" y="28280"/>
            <a:ext cx="9904305" cy="461914"/>
            <a:chOff x="846" y="0"/>
            <a:chExt cx="9904305" cy="461914"/>
          </a:xfrm>
        </p:grpSpPr>
        <p:sp>
          <p:nvSpPr>
            <p:cNvPr id="642" name="Google Shape;642;p16"/>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16"/>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AIM</a:t>
              </a:r>
              <a:endParaRPr/>
            </a:p>
          </p:txBody>
        </p:sp>
        <p:sp>
          <p:nvSpPr>
            <p:cNvPr id="644" name="Google Shape;644;p16"/>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16"/>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Older Adults</a:t>
              </a:r>
              <a:endParaRPr sz="1500">
                <a:solidFill>
                  <a:schemeClr val="lt1"/>
                </a:solidFill>
                <a:latin typeface="Twentieth Century"/>
                <a:ea typeface="Twentieth Century"/>
                <a:cs typeface="Twentieth Century"/>
                <a:sym typeface="Twentieth Century"/>
              </a:endParaRPr>
            </a:p>
          </p:txBody>
        </p:sp>
        <p:sp>
          <p:nvSpPr>
            <p:cNvPr id="646" name="Google Shape;646;p16"/>
            <p:cNvSpPr/>
            <p:nvPr/>
          </p:nvSpPr>
          <p:spPr>
            <a:xfrm>
              <a:off x="2443003"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16"/>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Crithical Thinkng</a:t>
              </a:r>
              <a:endParaRPr sz="1500">
                <a:solidFill>
                  <a:schemeClr val="lt1"/>
                </a:solidFill>
                <a:latin typeface="Twentieth Century"/>
                <a:ea typeface="Twentieth Century"/>
                <a:cs typeface="Twentieth Century"/>
                <a:sym typeface="Twentieth Century"/>
              </a:endParaRPr>
            </a:p>
          </p:txBody>
        </p:sp>
        <p:sp>
          <p:nvSpPr>
            <p:cNvPr id="648" name="Google Shape;648;p16"/>
            <p:cNvSpPr/>
            <p:nvPr/>
          </p:nvSpPr>
          <p:spPr>
            <a:xfrm>
              <a:off x="3664082"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16"/>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Identifying CT</a:t>
              </a:r>
              <a:endParaRPr/>
            </a:p>
          </p:txBody>
        </p:sp>
        <p:sp>
          <p:nvSpPr>
            <p:cNvPr id="650" name="Google Shape;650;p16"/>
            <p:cNvSpPr/>
            <p:nvPr/>
          </p:nvSpPr>
          <p:spPr>
            <a:xfrm>
              <a:off x="4885161"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16"/>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WGC</a:t>
              </a:r>
              <a:endParaRPr/>
            </a:p>
          </p:txBody>
        </p:sp>
        <p:sp>
          <p:nvSpPr>
            <p:cNvPr id="652" name="Google Shape;652;p16"/>
            <p:cNvSpPr/>
            <p:nvPr/>
          </p:nvSpPr>
          <p:spPr>
            <a:xfrm>
              <a:off x="6106240"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16"/>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Reserch Smple </a:t>
              </a:r>
              <a:endParaRPr/>
            </a:p>
          </p:txBody>
        </p:sp>
        <p:sp>
          <p:nvSpPr>
            <p:cNvPr id="654" name="Google Shape;654;p16"/>
            <p:cNvSpPr/>
            <p:nvPr/>
          </p:nvSpPr>
          <p:spPr>
            <a:xfrm>
              <a:off x="7327318"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16"/>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Procedure</a:t>
              </a:r>
              <a:endParaRPr sz="1500">
                <a:solidFill>
                  <a:schemeClr val="lt1"/>
                </a:solidFill>
                <a:latin typeface="Twentieth Century"/>
                <a:ea typeface="Twentieth Century"/>
                <a:cs typeface="Twentieth Century"/>
                <a:sym typeface="Twentieth Century"/>
              </a:endParaRPr>
            </a:p>
          </p:txBody>
        </p:sp>
        <p:sp>
          <p:nvSpPr>
            <p:cNvPr id="656" name="Google Shape;656;p16"/>
            <p:cNvSpPr/>
            <p:nvPr/>
          </p:nvSpPr>
          <p:spPr>
            <a:xfrm>
              <a:off x="8548397"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16"/>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Results nd conclusion</a:t>
              </a:r>
              <a:endParaRPr sz="1500">
                <a:solidFill>
                  <a:schemeClr val="lt1"/>
                </a:solidFill>
                <a:latin typeface="Twentieth Century"/>
                <a:ea typeface="Twentieth Century"/>
                <a:cs typeface="Twentieth Century"/>
                <a:sym typeface="Twentieth Century"/>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0"/>
                                        </p:tgtEl>
                                        <p:attrNameLst>
                                          <p:attrName>style.visibility</p:attrName>
                                        </p:attrNameLst>
                                      </p:cBhvr>
                                      <p:to>
                                        <p:strVal val="visible"/>
                                      </p:to>
                                    </p:set>
                                    <p:animEffect filter="fade" transition="in">
                                      <p:cBhvr>
                                        <p:cTn dur="2000"/>
                                        <p:tgtEl>
                                          <p:spTgt spid="6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17"/>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sk-SK"/>
              <a:t>CONCULSION</a:t>
            </a:r>
            <a:endParaRPr/>
          </a:p>
        </p:txBody>
      </p:sp>
      <p:sp>
        <p:nvSpPr>
          <p:cNvPr id="664" name="Google Shape;664;p17"/>
          <p:cNvSpPr txBox="1"/>
          <p:nvPr>
            <p:ph idx="1" type="body"/>
          </p:nvPr>
        </p:nvSpPr>
        <p:spPr>
          <a:xfrm>
            <a:off x="1141412" y="1770515"/>
            <a:ext cx="9905999" cy="3541714"/>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120000"/>
              </a:lnSpc>
              <a:spcBef>
                <a:spcPts val="0"/>
              </a:spcBef>
              <a:spcAft>
                <a:spcPts val="0"/>
              </a:spcAft>
              <a:buClr>
                <a:schemeClr val="lt1"/>
              </a:buClr>
              <a:buSzPct val="125000"/>
              <a:buNone/>
            </a:pPr>
            <a:r>
              <a:rPr lang="sk-SK"/>
              <a:t>The short version of the test will help avoid:</a:t>
            </a:r>
            <a:endParaRPr/>
          </a:p>
          <a:p>
            <a:pPr indent="-228600" lvl="0" marL="228600" rtl="0" algn="l">
              <a:lnSpc>
                <a:spcPct val="120000"/>
              </a:lnSpc>
              <a:spcBef>
                <a:spcPts val="1000"/>
              </a:spcBef>
              <a:spcAft>
                <a:spcPts val="0"/>
              </a:spcAft>
              <a:buClr>
                <a:schemeClr val="lt1"/>
              </a:buClr>
              <a:buSzPct val="125000"/>
              <a:buChar char="•"/>
            </a:pPr>
            <a:r>
              <a:rPr lang="sk-SK"/>
              <a:t>the negative impact of short-term and working memory </a:t>
            </a:r>
            <a:endParaRPr/>
          </a:p>
          <a:p>
            <a:pPr indent="-228600" lvl="0" marL="228600" rtl="0" algn="l">
              <a:lnSpc>
                <a:spcPct val="120000"/>
              </a:lnSpc>
              <a:spcBef>
                <a:spcPts val="1000"/>
              </a:spcBef>
              <a:spcAft>
                <a:spcPts val="0"/>
              </a:spcAft>
              <a:buClr>
                <a:schemeClr val="lt1"/>
              </a:buClr>
              <a:buSzPct val="125000"/>
              <a:buChar char="•"/>
            </a:pPr>
            <a:r>
              <a:rPr lang="sk-SK"/>
              <a:t>deficitsloss of motivation on the part of the respondent </a:t>
            </a:r>
            <a:endParaRPr/>
          </a:p>
          <a:p>
            <a:pPr indent="0" lvl="0" marL="0" rtl="0" algn="l">
              <a:lnSpc>
                <a:spcPct val="120000"/>
              </a:lnSpc>
              <a:spcBef>
                <a:spcPts val="1000"/>
              </a:spcBef>
              <a:spcAft>
                <a:spcPts val="0"/>
              </a:spcAft>
              <a:buClr>
                <a:schemeClr val="lt1"/>
              </a:buClr>
              <a:buSzPct val="125000"/>
              <a:buNone/>
            </a:pPr>
            <a:r>
              <a:t/>
            </a:r>
            <a:endParaRPr/>
          </a:p>
          <a:p>
            <a:pPr indent="0" lvl="0" marL="0" rtl="0" algn="l">
              <a:lnSpc>
                <a:spcPct val="120000"/>
              </a:lnSpc>
              <a:spcBef>
                <a:spcPts val="1000"/>
              </a:spcBef>
              <a:spcAft>
                <a:spcPts val="0"/>
              </a:spcAft>
              <a:buClr>
                <a:schemeClr val="lt1"/>
              </a:buClr>
              <a:buSzPct val="125000"/>
              <a:buNone/>
            </a:pPr>
            <a:r>
              <a:rPr lang="sk-SK"/>
              <a:t>At the same time, it will help:</a:t>
            </a:r>
            <a:endParaRPr/>
          </a:p>
          <a:p>
            <a:pPr indent="-228600" lvl="0" marL="228600" rtl="0" algn="l">
              <a:lnSpc>
                <a:spcPct val="120000"/>
              </a:lnSpc>
              <a:spcBef>
                <a:spcPts val="1000"/>
              </a:spcBef>
              <a:spcAft>
                <a:spcPts val="0"/>
              </a:spcAft>
              <a:buClr>
                <a:schemeClr val="lt1"/>
              </a:buClr>
              <a:buSzPct val="125000"/>
              <a:buChar char="•"/>
            </a:pPr>
            <a:r>
              <a:rPr lang="sk-SK"/>
              <a:t>conduct research with vulnerable groups</a:t>
            </a:r>
            <a:endParaRPr/>
          </a:p>
          <a:p>
            <a:pPr indent="-228600" lvl="0" marL="228600" rtl="0" algn="l">
              <a:lnSpc>
                <a:spcPct val="120000"/>
              </a:lnSpc>
              <a:spcBef>
                <a:spcPts val="1000"/>
              </a:spcBef>
              <a:spcAft>
                <a:spcPts val="0"/>
              </a:spcAft>
              <a:buClr>
                <a:schemeClr val="lt1"/>
              </a:buClr>
              <a:buSzPct val="125000"/>
              <a:buChar char="•"/>
            </a:pPr>
            <a:r>
              <a:rPr lang="sk-SK"/>
              <a:t>improve and accurately target intervention programs for older people</a:t>
            </a:r>
            <a:endParaRPr/>
          </a:p>
          <a:p>
            <a:pPr indent="-52388" lvl="0" marL="228600" rtl="0" algn="l">
              <a:lnSpc>
                <a:spcPct val="120000"/>
              </a:lnSpc>
              <a:spcBef>
                <a:spcPts val="1000"/>
              </a:spcBef>
              <a:spcAft>
                <a:spcPts val="0"/>
              </a:spcAft>
              <a:buClr>
                <a:schemeClr val="lt1"/>
              </a:buClr>
              <a:buSzPct val="125000"/>
              <a:buNone/>
            </a:pPr>
            <a:r>
              <a:t/>
            </a:r>
            <a:endParaRPr/>
          </a:p>
        </p:txBody>
      </p:sp>
      <p:grpSp>
        <p:nvGrpSpPr>
          <p:cNvPr id="665" name="Google Shape;665;p17"/>
          <p:cNvGrpSpPr/>
          <p:nvPr/>
        </p:nvGrpSpPr>
        <p:grpSpPr>
          <a:xfrm>
            <a:off x="1142260" y="28280"/>
            <a:ext cx="9904305" cy="461914"/>
            <a:chOff x="846" y="0"/>
            <a:chExt cx="9904305" cy="461914"/>
          </a:xfrm>
        </p:grpSpPr>
        <p:sp>
          <p:nvSpPr>
            <p:cNvPr id="666" name="Google Shape;666;p17"/>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17"/>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AIM</a:t>
              </a:r>
              <a:endParaRPr/>
            </a:p>
          </p:txBody>
        </p:sp>
        <p:sp>
          <p:nvSpPr>
            <p:cNvPr id="668" name="Google Shape;668;p17"/>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17"/>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Older Adults</a:t>
              </a:r>
              <a:endParaRPr sz="1500">
                <a:solidFill>
                  <a:schemeClr val="lt1"/>
                </a:solidFill>
                <a:latin typeface="Twentieth Century"/>
                <a:ea typeface="Twentieth Century"/>
                <a:cs typeface="Twentieth Century"/>
                <a:sym typeface="Twentieth Century"/>
              </a:endParaRPr>
            </a:p>
          </p:txBody>
        </p:sp>
        <p:sp>
          <p:nvSpPr>
            <p:cNvPr id="670" name="Google Shape;670;p17"/>
            <p:cNvSpPr/>
            <p:nvPr/>
          </p:nvSpPr>
          <p:spPr>
            <a:xfrm>
              <a:off x="2443003"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17"/>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Crithical Thinkng</a:t>
              </a:r>
              <a:endParaRPr sz="1500">
                <a:solidFill>
                  <a:schemeClr val="lt1"/>
                </a:solidFill>
                <a:latin typeface="Twentieth Century"/>
                <a:ea typeface="Twentieth Century"/>
                <a:cs typeface="Twentieth Century"/>
                <a:sym typeface="Twentieth Century"/>
              </a:endParaRPr>
            </a:p>
          </p:txBody>
        </p:sp>
        <p:sp>
          <p:nvSpPr>
            <p:cNvPr id="672" name="Google Shape;672;p17"/>
            <p:cNvSpPr/>
            <p:nvPr/>
          </p:nvSpPr>
          <p:spPr>
            <a:xfrm>
              <a:off x="3664082"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17"/>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Identifying CT</a:t>
              </a:r>
              <a:endParaRPr/>
            </a:p>
          </p:txBody>
        </p:sp>
        <p:sp>
          <p:nvSpPr>
            <p:cNvPr id="674" name="Google Shape;674;p17"/>
            <p:cNvSpPr/>
            <p:nvPr/>
          </p:nvSpPr>
          <p:spPr>
            <a:xfrm>
              <a:off x="4885161"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17"/>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WGC</a:t>
              </a:r>
              <a:endParaRPr/>
            </a:p>
          </p:txBody>
        </p:sp>
        <p:sp>
          <p:nvSpPr>
            <p:cNvPr id="676" name="Google Shape;676;p17"/>
            <p:cNvSpPr/>
            <p:nvPr/>
          </p:nvSpPr>
          <p:spPr>
            <a:xfrm>
              <a:off x="6106240"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17"/>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Reserch Smple </a:t>
              </a:r>
              <a:endParaRPr/>
            </a:p>
          </p:txBody>
        </p:sp>
        <p:sp>
          <p:nvSpPr>
            <p:cNvPr id="678" name="Google Shape;678;p17"/>
            <p:cNvSpPr/>
            <p:nvPr/>
          </p:nvSpPr>
          <p:spPr>
            <a:xfrm>
              <a:off x="7327318"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17"/>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Procedure</a:t>
              </a:r>
              <a:endParaRPr sz="1500">
                <a:solidFill>
                  <a:schemeClr val="lt1"/>
                </a:solidFill>
                <a:latin typeface="Twentieth Century"/>
                <a:ea typeface="Twentieth Century"/>
                <a:cs typeface="Twentieth Century"/>
                <a:sym typeface="Twentieth Century"/>
              </a:endParaRPr>
            </a:p>
          </p:txBody>
        </p:sp>
        <p:sp>
          <p:nvSpPr>
            <p:cNvPr id="680" name="Google Shape;680;p17"/>
            <p:cNvSpPr/>
            <p:nvPr/>
          </p:nvSpPr>
          <p:spPr>
            <a:xfrm>
              <a:off x="8548397"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17"/>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Results nd conclusion</a:t>
              </a:r>
              <a:endParaRPr sz="1500">
                <a:solidFill>
                  <a:schemeClr val="lt1"/>
                </a:solidFill>
                <a:latin typeface="Twentieth Century"/>
                <a:ea typeface="Twentieth Century"/>
                <a:cs typeface="Twentieth Century"/>
                <a:sym typeface="Twentieth Century"/>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18"/>
          <p:cNvSpPr txBox="1"/>
          <p:nvPr>
            <p:ph type="title"/>
          </p:nvPr>
        </p:nvSpPr>
        <p:spPr>
          <a:xfrm>
            <a:off x="1141413" y="618518"/>
            <a:ext cx="9905998" cy="14785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wentieth Century"/>
              <a:buNone/>
            </a:pPr>
            <a:r>
              <a:rPr lang="sk-SK"/>
              <a:t>REFERENCES</a:t>
            </a:r>
            <a:endParaRPr/>
          </a:p>
        </p:txBody>
      </p:sp>
      <p:sp>
        <p:nvSpPr>
          <p:cNvPr id="687" name="Google Shape;687;p18"/>
          <p:cNvSpPr txBox="1"/>
          <p:nvPr>
            <p:ph idx="1" type="body"/>
          </p:nvPr>
        </p:nvSpPr>
        <p:spPr>
          <a:xfrm>
            <a:off x="1141412" y="1803400"/>
            <a:ext cx="9905999" cy="4978400"/>
          </a:xfrm>
          <a:prstGeom prst="rect">
            <a:avLst/>
          </a:prstGeom>
          <a:noFill/>
          <a:ln>
            <a:noFill/>
          </a:ln>
        </p:spPr>
        <p:txBody>
          <a:bodyPr anchorCtr="0" anchor="t" bIns="45700" lIns="91425" spcFirstLastPara="1" rIns="91425" wrap="square" tIns="45700">
            <a:normAutofit fontScale="32500" lnSpcReduction="20000"/>
          </a:bodyPr>
          <a:lstStyle/>
          <a:p>
            <a:pPr indent="-228600" lvl="0" marL="228600" rtl="0" algn="l">
              <a:lnSpc>
                <a:spcPct val="120000"/>
              </a:lnSpc>
              <a:spcBef>
                <a:spcPts val="0"/>
              </a:spcBef>
              <a:spcAft>
                <a:spcPts val="0"/>
              </a:spcAft>
              <a:buClr>
                <a:schemeClr val="lt1"/>
              </a:buClr>
              <a:buSzPct val="125000"/>
              <a:buChar char="•"/>
            </a:pPr>
            <a:r>
              <a:rPr lang="sk-SK"/>
              <a:t>Bailey, P. E., &amp; Leon, T. (2019). A systematic review and meta-analysis of age-related differences in trust. Psychology and Aging, 34(5), 674–685. https://doi.org/10.1037/pag0000368</a:t>
            </a:r>
            <a:endParaRPr/>
          </a:p>
          <a:p>
            <a:pPr indent="-228600" lvl="0" marL="228600" rtl="0" algn="l">
              <a:lnSpc>
                <a:spcPct val="120000"/>
              </a:lnSpc>
              <a:spcBef>
                <a:spcPts val="1000"/>
              </a:spcBef>
              <a:spcAft>
                <a:spcPts val="0"/>
              </a:spcAft>
              <a:buClr>
                <a:schemeClr val="lt1"/>
              </a:buClr>
              <a:buSzPct val="125000"/>
              <a:buChar char="•"/>
            </a:pPr>
            <a:r>
              <a:rPr lang="sk-SK"/>
              <a:t>Biondi, S., Mazza, C., Orrù, G., Monaro, M., Ferracuti, S., Ricci, E., … Roma, P. (2020). Interrogative suggestibility in the elderly. PLOS ONE, 15(11), e0241353. https://doi.org/10.1371/journal.pone.0241353</a:t>
            </a:r>
            <a:endParaRPr/>
          </a:p>
          <a:p>
            <a:pPr indent="-228600" lvl="0" marL="228600" rtl="0" algn="l">
              <a:lnSpc>
                <a:spcPct val="120000"/>
              </a:lnSpc>
              <a:spcBef>
                <a:spcPts val="1000"/>
              </a:spcBef>
              <a:spcAft>
                <a:spcPts val="0"/>
              </a:spcAft>
              <a:buClr>
                <a:schemeClr val="lt1"/>
              </a:buClr>
              <a:buSzPct val="125000"/>
              <a:buChar char="•"/>
            </a:pPr>
            <a:r>
              <a:rPr lang="sk-SK"/>
              <a:t>Bravo, MJ., Galiana, L., Rodrigo, M.F., Navarro-Pérez, J.J. &amp; Oliver, A. (2021). An adaptation of the Critical Thinking Disposition Scale in Spanish youth, Thinking Skills &amp; Creativity, https://doi.org/10.1016/j.tsc.2020.100748</a:t>
            </a:r>
            <a:endParaRPr/>
          </a:p>
          <a:p>
            <a:pPr indent="-228600" lvl="0" marL="228600" rtl="0" algn="l">
              <a:lnSpc>
                <a:spcPct val="120000"/>
              </a:lnSpc>
              <a:spcBef>
                <a:spcPts val="1000"/>
              </a:spcBef>
              <a:spcAft>
                <a:spcPts val="0"/>
              </a:spcAft>
              <a:buClr>
                <a:schemeClr val="lt1"/>
              </a:buClr>
              <a:buSzPct val="125000"/>
              <a:buChar char="•"/>
            </a:pPr>
            <a:r>
              <a:rPr lang="sk-SK"/>
              <a:t>Castle, E., Eisenberger, N. I., Seeman, T. E., Moons, W. G., Boggero, I. A., Grinblatt, M. S., &amp; Taylor, S. E. (2012). Neural and behavioral bases of age differences in perceptions of trust. Proceedings of the National Academy of Sciences of the United States of America, 109(51), 20848–20852. https://doi.org/10.1073/pnas.1218518109</a:t>
            </a:r>
            <a:endParaRPr/>
          </a:p>
          <a:p>
            <a:pPr indent="-228600" lvl="0" marL="228600" rtl="0" algn="l">
              <a:lnSpc>
                <a:spcPct val="120000"/>
              </a:lnSpc>
              <a:spcBef>
                <a:spcPts val="1000"/>
              </a:spcBef>
              <a:spcAft>
                <a:spcPts val="0"/>
              </a:spcAft>
              <a:buClr>
                <a:schemeClr val="lt1"/>
              </a:buClr>
              <a:buSzPct val="125000"/>
              <a:buChar char="•"/>
            </a:pPr>
            <a:r>
              <a:rPr lang="sk-SK"/>
              <a:t>Demir, Sibel. Ä2015). Evaluation of Critical Thinking and Reflective Thinking Skills among  Science Teacher Candidates. In: Journal of Education and Practice. 2015, vol. 6, no.  18, pp. 17 – 21</a:t>
            </a:r>
            <a:endParaRPr/>
          </a:p>
          <a:p>
            <a:pPr indent="-228600" lvl="0" marL="228600" rtl="0" algn="l">
              <a:lnSpc>
                <a:spcPct val="120000"/>
              </a:lnSpc>
              <a:spcBef>
                <a:spcPts val="1000"/>
              </a:spcBef>
              <a:spcAft>
                <a:spcPts val="0"/>
              </a:spcAft>
              <a:buClr>
                <a:schemeClr val="lt1"/>
              </a:buClr>
              <a:buSzPct val="125000"/>
              <a:buChar char="•"/>
            </a:pPr>
            <a:r>
              <a:rPr lang="sk-SK"/>
              <a:t>Facione, P. A. (1990). Critical Thinking: A Statement of Expert Consensus for  Purposes  of  Educational  Assessment  and  Instruction.  Millbrae:  The  California  Academic Press. </a:t>
            </a:r>
            <a:endParaRPr/>
          </a:p>
          <a:p>
            <a:pPr indent="-228600" lvl="0" marL="228600" rtl="0" algn="l">
              <a:lnSpc>
                <a:spcPct val="120000"/>
              </a:lnSpc>
              <a:spcBef>
                <a:spcPts val="1000"/>
              </a:spcBef>
              <a:spcAft>
                <a:spcPts val="0"/>
              </a:spcAft>
              <a:buClr>
                <a:schemeClr val="lt1"/>
              </a:buClr>
              <a:buSzPct val="125000"/>
              <a:buChar char="•"/>
            </a:pPr>
            <a:r>
              <a:rPr lang="sk-SK"/>
              <a:t>Facione, P. A. (1990). Critical Thinking: A Statement of Expert Consensus for  Purposes  of  Educational  Assessment  and  Instruction.  Millbrae:  The  California Academic Press.</a:t>
            </a:r>
            <a:endParaRPr/>
          </a:p>
          <a:p>
            <a:pPr indent="-228600" lvl="0" marL="228600" rtl="0" algn="l">
              <a:lnSpc>
                <a:spcPct val="120000"/>
              </a:lnSpc>
              <a:spcBef>
                <a:spcPts val="1000"/>
              </a:spcBef>
              <a:spcAft>
                <a:spcPts val="0"/>
              </a:spcAft>
              <a:buClr>
                <a:schemeClr val="lt1"/>
              </a:buClr>
              <a:buSzPct val="125000"/>
              <a:buChar char="•"/>
            </a:pPr>
            <a:r>
              <a:rPr lang="sk-SK"/>
              <a:t>Gonsalves, A.  I. 2024.  Generative AI’s  impact  on  critical  thinking:  Revisiting Bloom’s taxonomy. https://doi.org/10.1177/02734753241305980.  </a:t>
            </a:r>
            <a:endParaRPr/>
          </a:p>
          <a:p>
            <a:pPr indent="-228600" lvl="0" marL="228600" rtl="0" algn="l">
              <a:lnSpc>
                <a:spcPct val="120000"/>
              </a:lnSpc>
              <a:spcBef>
                <a:spcPts val="1000"/>
              </a:spcBef>
              <a:spcAft>
                <a:spcPts val="0"/>
              </a:spcAft>
              <a:buClr>
                <a:schemeClr val="lt1"/>
              </a:buClr>
              <a:buSzPct val="125000"/>
              <a:buChar char="•"/>
            </a:pPr>
            <a:r>
              <a:rPr lang="sk-SK"/>
              <a:t>Hanzlova, R., &amp; Kudrnáč, A. (2024). Developing critical thinking test for adolescents: A validity and reliability study from the Czech Republic. Thinking Skills and Creativity, 53, 101613.</a:t>
            </a:r>
            <a:endParaRPr/>
          </a:p>
          <a:p>
            <a:pPr indent="-228600" lvl="0" marL="228600" rtl="0" algn="l">
              <a:lnSpc>
                <a:spcPct val="120000"/>
              </a:lnSpc>
              <a:spcBef>
                <a:spcPts val="1000"/>
              </a:spcBef>
              <a:spcAft>
                <a:spcPts val="0"/>
              </a:spcAft>
              <a:buClr>
                <a:schemeClr val="lt1"/>
              </a:buClr>
              <a:buSzPct val="125000"/>
              <a:buChar char="•"/>
            </a:pPr>
            <a:r>
              <a:rPr lang="sk-SK"/>
              <a:t>Kutschar, P., Weichbold, M. &amp; Osterbrink, J. Effects of age and cognitive function on data quality of standardized surveys in nursing home populations. BMC Geriatr 19, 244 (2019). https://doi.org/10.1186/s12877-019-1258-0</a:t>
            </a:r>
            <a:endParaRPr/>
          </a:p>
          <a:p>
            <a:pPr indent="-228600" lvl="0" marL="228600" rtl="0" algn="l">
              <a:lnSpc>
                <a:spcPct val="120000"/>
              </a:lnSpc>
              <a:spcBef>
                <a:spcPts val="1000"/>
              </a:spcBef>
              <a:spcAft>
                <a:spcPts val="0"/>
              </a:spcAft>
              <a:buClr>
                <a:schemeClr val="lt1"/>
              </a:buClr>
              <a:buSzPct val="125000"/>
              <a:buChar char="•"/>
            </a:pPr>
            <a:r>
              <a:rPr lang="sk-SK"/>
              <a:t>Pacini, R., &amp; Epstein, S. (1999). The relation of rational and experiential information processing styles to personality, basic beliefs, and the ratio-bias phenomenon. Journal of Personality and Social Psychology, 76(6), 972–987.</a:t>
            </a:r>
            <a:endParaRPr/>
          </a:p>
          <a:p>
            <a:pPr indent="-228600" lvl="0" marL="228600" rtl="0" algn="l">
              <a:lnSpc>
                <a:spcPct val="120000"/>
              </a:lnSpc>
              <a:spcBef>
                <a:spcPts val="1000"/>
              </a:spcBef>
              <a:spcAft>
                <a:spcPts val="0"/>
              </a:spcAft>
              <a:buClr>
                <a:schemeClr val="lt1"/>
              </a:buClr>
              <a:buSzPct val="125000"/>
              <a:buChar char="•"/>
            </a:pPr>
            <a:r>
              <a:rPr lang="sk-SK"/>
              <a:t>Pacini, R., Muir, F., &amp; Epstein, S. (1998). Depressive realism from the perspective of cognitive-experiential self-theory. Journal of Personality and Social Psychology, 74, 1056-1068.</a:t>
            </a:r>
            <a:endParaRPr/>
          </a:p>
          <a:p>
            <a:pPr indent="-228600" lvl="0" marL="228600" rtl="0" algn="l">
              <a:lnSpc>
                <a:spcPct val="120000"/>
              </a:lnSpc>
              <a:spcBef>
                <a:spcPts val="1000"/>
              </a:spcBef>
              <a:spcAft>
                <a:spcPts val="0"/>
              </a:spcAft>
              <a:buClr>
                <a:schemeClr val="lt1"/>
              </a:buClr>
              <a:buSzPct val="125000"/>
              <a:buChar char="•"/>
            </a:pPr>
            <a:r>
              <a:rPr lang="sk-SK"/>
              <a:t>Paul, R., &amp; Elder, L. (2019). The miniature guide to critical thinking concepts  and  tools.  Dillon  Beach,  CA:  Foundation  for  Critical  Thinking https://www.criticalthinking.org/files/Concepts_Tools.pdf</a:t>
            </a:r>
            <a:endParaRPr/>
          </a:p>
          <a:p>
            <a:pPr indent="-228600" lvl="0" marL="228600" rtl="0" algn="l">
              <a:lnSpc>
                <a:spcPct val="120000"/>
              </a:lnSpc>
              <a:spcBef>
                <a:spcPts val="1000"/>
              </a:spcBef>
              <a:spcAft>
                <a:spcPts val="0"/>
              </a:spcAft>
              <a:buClr>
                <a:schemeClr val="lt1"/>
              </a:buClr>
              <a:buSzPct val="125000"/>
              <a:buChar char="•"/>
            </a:pPr>
            <a:r>
              <a:rPr lang="sk-SK"/>
              <a:t>Salthouse TA, Ferrer-Caja E. What needs to be explained to account for age-related effects on multiple cognitive variables? Psychol Aging. 2003 Mar;18(1):91-110. doi: 10.1037/0882-7974.18.1.91. PMID: 12641315.</a:t>
            </a:r>
            <a:endParaRPr/>
          </a:p>
          <a:p>
            <a:pPr indent="-228600" lvl="0" marL="228600" rtl="0" algn="l">
              <a:lnSpc>
                <a:spcPct val="120000"/>
              </a:lnSpc>
              <a:spcBef>
                <a:spcPts val="1000"/>
              </a:spcBef>
              <a:spcAft>
                <a:spcPts val="0"/>
              </a:spcAft>
              <a:buClr>
                <a:schemeClr val="lt1"/>
              </a:buClr>
              <a:buSzPct val="125000"/>
              <a:buChar char="•"/>
            </a:pPr>
            <a:r>
              <a:rPr lang="sk-SK"/>
              <a:t>Sosu, E. M. (2013). The development and psychometric validation of a critical thinking disposition scale. Think. Skills Creativity 9, doi: 10.1016/j.tsc.2012.09.002</a:t>
            </a:r>
            <a:endParaRPr/>
          </a:p>
          <a:p>
            <a:pPr indent="-228600" lvl="0" marL="228600" rtl="0" algn="l">
              <a:lnSpc>
                <a:spcPct val="120000"/>
              </a:lnSpc>
              <a:spcBef>
                <a:spcPts val="1000"/>
              </a:spcBef>
              <a:spcAft>
                <a:spcPts val="0"/>
              </a:spcAft>
              <a:buClr>
                <a:schemeClr val="lt1"/>
              </a:buClr>
              <a:buSzPct val="125000"/>
              <a:buChar char="•"/>
            </a:pPr>
            <a:r>
              <a:rPr lang="sk-SK"/>
              <a:t>Správa o kriminalite páchanej na senioroch.[Report on crimes committed against seniors] https://www.employment.gov.sk/files/slovensky/ministerstvo/rada-vlady-sr-prava-seniorov/zasadnutie-23-11.2015/bod-c.1/material-k-bodu-c-1-mv-sr.pdf,  11 s.</a:t>
            </a:r>
            <a:endParaRPr/>
          </a:p>
          <a:p>
            <a:pPr indent="-228600" lvl="0" marL="228600" rtl="0" algn="l">
              <a:lnSpc>
                <a:spcPct val="120000"/>
              </a:lnSpc>
              <a:spcBef>
                <a:spcPts val="1000"/>
              </a:spcBef>
              <a:spcAft>
                <a:spcPts val="0"/>
              </a:spcAft>
              <a:buClr>
                <a:schemeClr val="lt1"/>
              </a:buClr>
              <a:buSzPct val="125000"/>
              <a:buChar char="•"/>
            </a:pPr>
            <a:r>
              <a:rPr lang="sk-SK"/>
              <a:t>TASR. August 21 2025. https://www.sme.sk/domov/c/podvodov-zacielenych-na-seniorov-je-najviac-v-historii</a:t>
            </a:r>
            <a:endParaRPr/>
          </a:p>
          <a:p>
            <a:pPr indent="-228600" lvl="0" marL="228600" rtl="0" algn="l">
              <a:lnSpc>
                <a:spcPct val="120000"/>
              </a:lnSpc>
              <a:spcBef>
                <a:spcPts val="1000"/>
              </a:spcBef>
              <a:spcAft>
                <a:spcPts val="0"/>
              </a:spcAft>
              <a:buClr>
                <a:schemeClr val="lt1"/>
              </a:buClr>
              <a:buSzPct val="125000"/>
              <a:buChar char="•"/>
            </a:pPr>
            <a:r>
              <a:rPr lang="sk-SK"/>
              <a:t>Watson-Glaser™ III Critical Thinking Appraisal User's Guide and Technical Manual Goodwin Watson and Edward M. Glaser, 2018, s. 23Demir, Sibel. Ä2015). Evaluation of Critical Thinking and Reflective Thinking Skills among  Science Teacher Candidates. In: Journal of Education and Practice. 2015, vol. 6, no.  18, pp. 17 – 21</a:t>
            </a:r>
            <a:endParaRPr/>
          </a:p>
        </p:txBody>
      </p:sp>
      <p:grpSp>
        <p:nvGrpSpPr>
          <p:cNvPr id="688" name="Google Shape;688;p18"/>
          <p:cNvGrpSpPr/>
          <p:nvPr/>
        </p:nvGrpSpPr>
        <p:grpSpPr>
          <a:xfrm>
            <a:off x="1142260" y="28280"/>
            <a:ext cx="9904305" cy="461914"/>
            <a:chOff x="846" y="0"/>
            <a:chExt cx="9904305" cy="461914"/>
          </a:xfrm>
        </p:grpSpPr>
        <p:sp>
          <p:nvSpPr>
            <p:cNvPr id="689" name="Google Shape;689;p18"/>
            <p:cNvSpPr/>
            <p:nvPr/>
          </p:nvSpPr>
          <p:spPr>
            <a:xfrm>
              <a:off x="846"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18"/>
            <p:cNvSpPr txBox="1"/>
            <p:nvPr/>
          </p:nvSpPr>
          <p:spPr>
            <a:xfrm>
              <a:off x="231803"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AIM</a:t>
              </a:r>
              <a:endParaRPr/>
            </a:p>
          </p:txBody>
        </p:sp>
        <p:sp>
          <p:nvSpPr>
            <p:cNvPr id="691" name="Google Shape;691;p18"/>
            <p:cNvSpPr/>
            <p:nvPr/>
          </p:nvSpPr>
          <p:spPr>
            <a:xfrm>
              <a:off x="1221925"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18"/>
            <p:cNvSpPr txBox="1"/>
            <p:nvPr/>
          </p:nvSpPr>
          <p:spPr>
            <a:xfrm>
              <a:off x="1452882"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Older Adults</a:t>
              </a:r>
              <a:endParaRPr sz="1500">
                <a:solidFill>
                  <a:schemeClr val="lt1"/>
                </a:solidFill>
                <a:latin typeface="Twentieth Century"/>
                <a:ea typeface="Twentieth Century"/>
                <a:cs typeface="Twentieth Century"/>
                <a:sym typeface="Twentieth Century"/>
              </a:endParaRPr>
            </a:p>
          </p:txBody>
        </p:sp>
        <p:sp>
          <p:nvSpPr>
            <p:cNvPr id="693" name="Google Shape;693;p18"/>
            <p:cNvSpPr/>
            <p:nvPr/>
          </p:nvSpPr>
          <p:spPr>
            <a:xfrm>
              <a:off x="2443003"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18"/>
            <p:cNvSpPr txBox="1"/>
            <p:nvPr/>
          </p:nvSpPr>
          <p:spPr>
            <a:xfrm>
              <a:off x="2673960"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Crithical Thinkng</a:t>
              </a:r>
              <a:endParaRPr sz="1500">
                <a:solidFill>
                  <a:schemeClr val="lt1"/>
                </a:solidFill>
                <a:latin typeface="Twentieth Century"/>
                <a:ea typeface="Twentieth Century"/>
                <a:cs typeface="Twentieth Century"/>
                <a:sym typeface="Twentieth Century"/>
              </a:endParaRPr>
            </a:p>
          </p:txBody>
        </p:sp>
        <p:sp>
          <p:nvSpPr>
            <p:cNvPr id="695" name="Google Shape;695;p18"/>
            <p:cNvSpPr/>
            <p:nvPr/>
          </p:nvSpPr>
          <p:spPr>
            <a:xfrm>
              <a:off x="3664082"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18"/>
            <p:cNvSpPr txBox="1"/>
            <p:nvPr/>
          </p:nvSpPr>
          <p:spPr>
            <a:xfrm>
              <a:off x="3895039"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Identifying CT</a:t>
              </a:r>
              <a:endParaRPr/>
            </a:p>
          </p:txBody>
        </p:sp>
        <p:sp>
          <p:nvSpPr>
            <p:cNvPr id="697" name="Google Shape;697;p18"/>
            <p:cNvSpPr/>
            <p:nvPr/>
          </p:nvSpPr>
          <p:spPr>
            <a:xfrm>
              <a:off x="4885161"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18"/>
            <p:cNvSpPr txBox="1"/>
            <p:nvPr/>
          </p:nvSpPr>
          <p:spPr>
            <a:xfrm>
              <a:off x="5116118"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WGC</a:t>
              </a:r>
              <a:endParaRPr/>
            </a:p>
          </p:txBody>
        </p:sp>
        <p:sp>
          <p:nvSpPr>
            <p:cNvPr id="699" name="Google Shape;699;p18"/>
            <p:cNvSpPr/>
            <p:nvPr/>
          </p:nvSpPr>
          <p:spPr>
            <a:xfrm>
              <a:off x="6106240"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18"/>
            <p:cNvSpPr txBox="1"/>
            <p:nvPr/>
          </p:nvSpPr>
          <p:spPr>
            <a:xfrm>
              <a:off x="6337197"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Reserch Smple </a:t>
              </a:r>
              <a:endParaRPr/>
            </a:p>
          </p:txBody>
        </p:sp>
        <p:sp>
          <p:nvSpPr>
            <p:cNvPr id="701" name="Google Shape;701;p18"/>
            <p:cNvSpPr/>
            <p:nvPr/>
          </p:nvSpPr>
          <p:spPr>
            <a:xfrm>
              <a:off x="7327318"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18"/>
            <p:cNvSpPr txBox="1"/>
            <p:nvPr/>
          </p:nvSpPr>
          <p:spPr>
            <a:xfrm>
              <a:off x="7558275"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Procedure</a:t>
              </a:r>
              <a:endParaRPr sz="1500">
                <a:solidFill>
                  <a:schemeClr val="lt1"/>
                </a:solidFill>
                <a:latin typeface="Twentieth Century"/>
                <a:ea typeface="Twentieth Century"/>
                <a:cs typeface="Twentieth Century"/>
                <a:sym typeface="Twentieth Century"/>
              </a:endParaRPr>
            </a:p>
          </p:txBody>
        </p:sp>
        <p:sp>
          <p:nvSpPr>
            <p:cNvPr id="703" name="Google Shape;703;p18"/>
            <p:cNvSpPr/>
            <p:nvPr/>
          </p:nvSpPr>
          <p:spPr>
            <a:xfrm>
              <a:off x="8548397" y="0"/>
              <a:ext cx="1356754" cy="461914"/>
            </a:xfrm>
            <a:prstGeom prst="chevron">
              <a:avLst>
                <a:gd fmla="val 50000" name="adj"/>
              </a:avLst>
            </a:prstGeom>
            <a:solidFill>
              <a:srgbClr val="134670"/>
            </a:solidFill>
            <a:ln cap="flat" cmpd="sng" w="158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18"/>
            <p:cNvSpPr txBox="1"/>
            <p:nvPr/>
          </p:nvSpPr>
          <p:spPr>
            <a:xfrm>
              <a:off x="8779354" y="0"/>
              <a:ext cx="894840" cy="461914"/>
            </a:xfrm>
            <a:prstGeom prst="rect">
              <a:avLst/>
            </a:prstGeom>
            <a:noFill/>
            <a:ln>
              <a:noFill/>
            </a:ln>
          </p:spPr>
          <p:txBody>
            <a:bodyPr anchorCtr="0" anchor="ctr" bIns="20000" lIns="60000" spcFirstLastPara="1" rIns="20000" wrap="square" tIns="20000">
              <a:noAutofit/>
            </a:bodyPr>
            <a:lstStyle/>
            <a:p>
              <a:pPr indent="0" lvl="0" marL="0" marR="0" rtl="0" algn="ctr">
                <a:lnSpc>
                  <a:spcPct val="90000"/>
                </a:lnSpc>
                <a:spcBef>
                  <a:spcPts val="0"/>
                </a:spcBef>
                <a:spcAft>
                  <a:spcPts val="0"/>
                </a:spcAft>
                <a:buClr>
                  <a:schemeClr val="lt1"/>
                </a:buClr>
                <a:buSzPts val="1500"/>
                <a:buFont typeface="Twentieth Century"/>
                <a:buNone/>
              </a:pPr>
              <a:r>
                <a:rPr lang="sk-SK" sz="1500">
                  <a:solidFill>
                    <a:schemeClr val="lt1"/>
                  </a:solidFill>
                  <a:latin typeface="Twentieth Century"/>
                  <a:ea typeface="Twentieth Century"/>
                  <a:cs typeface="Twentieth Century"/>
                  <a:sym typeface="Twentieth Century"/>
                </a:rPr>
                <a:t>Results nd conclusion</a:t>
              </a:r>
              <a:endParaRPr sz="1500">
                <a:solidFill>
                  <a:schemeClr val="lt1"/>
                </a:solidFill>
                <a:latin typeface="Twentieth Century"/>
                <a:ea typeface="Twentieth Century"/>
                <a:cs typeface="Twentieth Century"/>
                <a:sym typeface="Twentieth Century"/>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bvod">
  <a:themeElements>
    <a:clrScheme name="Circuit">
      <a:dk1>
        <a:srgbClr val="000000"/>
      </a:dk1>
      <a:lt1>
        <a:srgbClr val="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tív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2025-11-15T18:46:59Z</dcterms:created>
  <dc:creator>Katarína Fichnová</dc:creator>
</cp:coreProperties>
</file>